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5" r:id="rId3"/>
  </p:sldMasterIdLst>
  <p:notesMasterIdLst>
    <p:notesMasterId r:id="rId37"/>
  </p:notesMasterIdLst>
  <p:sldIdLst>
    <p:sldId id="307" r:id="rId4"/>
    <p:sldId id="314" r:id="rId5"/>
    <p:sldId id="346" r:id="rId6"/>
    <p:sldId id="330" r:id="rId7"/>
    <p:sldId id="331" r:id="rId8"/>
    <p:sldId id="332" r:id="rId9"/>
    <p:sldId id="333" r:id="rId10"/>
    <p:sldId id="313" r:id="rId11"/>
    <p:sldId id="361" r:id="rId12"/>
    <p:sldId id="337" r:id="rId13"/>
    <p:sldId id="336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7" r:id="rId22"/>
    <p:sldId id="338" r:id="rId23"/>
    <p:sldId id="348" r:id="rId24"/>
    <p:sldId id="351" r:id="rId25"/>
    <p:sldId id="334" r:id="rId26"/>
    <p:sldId id="352" r:id="rId27"/>
    <p:sldId id="353" r:id="rId28"/>
    <p:sldId id="354" r:id="rId29"/>
    <p:sldId id="355" r:id="rId30"/>
    <p:sldId id="356" r:id="rId31"/>
    <p:sldId id="357" r:id="rId32"/>
    <p:sldId id="360" r:id="rId33"/>
    <p:sldId id="358" r:id="rId34"/>
    <p:sldId id="359" r:id="rId35"/>
    <p:sldId id="327" r:id="rId36"/>
  </p:sldIdLst>
  <p:sldSz cx="12192000" cy="6858000"/>
  <p:notesSz cx="12192000" cy="6858000"/>
  <p:defaultTextStyle>
    <a:defPPr>
      <a:defRPr lang="tr-T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hmet Adnan AKSOY" initials="M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3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8E406-3737-43A5-8B19-4D0FA786D2E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0B3EC3D-6F9A-4FB1-AFF8-64CA7FBC436F}" type="pres">
      <dgm:prSet presAssocID="{09A8E406-3737-43A5-8B19-4D0FA786D2E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B9369F1-CEB3-480C-85FE-3A97EF6786C6}" type="pres">
      <dgm:prSet presAssocID="{09A8E406-3737-43A5-8B19-4D0FA786D2ED}" presName="cycle" presStyleCnt="0"/>
      <dgm:spPr/>
    </dgm:pt>
  </dgm:ptLst>
  <dgm:cxnLst>
    <dgm:cxn modelId="{66010C25-64DB-4442-9299-4910B786F311}" type="presOf" srcId="{09A8E406-3737-43A5-8B19-4D0FA786D2ED}" destId="{D0B3EC3D-6F9A-4FB1-AFF8-64CA7FBC436F}" srcOrd="0" destOrd="0" presId="urn:microsoft.com/office/officeart/2005/8/layout/radial2"/>
    <dgm:cxn modelId="{655D3F4B-2580-4A8C-8B74-C6C1F8AB7439}" type="presParOf" srcId="{D0B3EC3D-6F9A-4FB1-AFF8-64CA7FBC436F}" destId="{5B9369F1-CEB3-480C-85FE-3A97EF6786C6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 bwMode="auto"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r">
              <a:defRPr sz="1200"/>
            </a:lvl1pPr>
          </a:lstStyle>
          <a:p>
            <a:pPr>
              <a:defRPr/>
            </a:pPr>
            <a:fld id="{885B7BB7-20A8-473D-BF97-1F69FBCAB954}" type="datetimeFigureOut">
              <a:rPr lang="tr-TR"/>
              <a:t>2.12.2025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9" rIns="91417" bIns="45709" rtlCol="0" anchor="ctr"/>
          <a:lstStyle/>
          <a:p>
            <a:pPr>
              <a:defRPr/>
            </a:pPr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 bwMode="auto">
          <a:xfrm>
            <a:off x="679769" y="4777195"/>
            <a:ext cx="5438140" cy="3908615"/>
          </a:xfrm>
          <a:prstGeom prst="rect">
            <a:avLst/>
          </a:prstGeom>
        </p:spPr>
        <p:txBody>
          <a:bodyPr vert="horz" lIns="91417" tIns="45709" rIns="91417" bIns="45709" rtlCol="0"/>
          <a:lstStyle/>
          <a:p>
            <a:pPr lvl="0">
              <a:defRPr/>
            </a:pPr>
            <a:r>
              <a:rPr lang="tr-TR"/>
              <a:t>Asıl metin stillerini düzenle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 bwMode="auto"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 bwMode="auto"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r">
              <a:defRPr sz="1200"/>
            </a:lvl1pPr>
          </a:lstStyle>
          <a:p>
            <a:pPr>
              <a:defRPr/>
            </a:pPr>
            <a:fld id="{C58F47DD-F7C5-41B8-A849-5E051EDAC51D}" type="slidenum">
              <a:rPr lang="tr-TR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7675" y="889000"/>
            <a:ext cx="4259263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89876-870B-52C5-1A15-6B08F4CC993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2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şlık Slayd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Başlık ve Dikey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Dikey Başlık ve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3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70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3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75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1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2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9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aşlık ve İçerik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5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07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19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CC4F8-34EB-4040-ACB9-494509FAA057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89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Başlık Slaydı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 bwMode="auto">
          <a:xfrm>
            <a:off x="1" y="4664075"/>
            <a:ext cx="12200467" cy="0"/>
          </a:xfrm>
          <a:prstGeom prst="rtTriangle">
            <a:avLst/>
          </a:prstGeom>
          <a:gradFill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 bwMode="auto">
          <a:xfrm>
            <a:off x="914401" y="3611607"/>
            <a:ext cx="10363200" cy="167972"/>
          </a:xfrm>
        </p:spPr>
        <p:txBody>
          <a:bodyPr lIns="45720" rIns="45720"/>
          <a:lstStyle>
            <a:lvl1pPr marL="0" marR="64005" indent="0" algn="r">
              <a:buNone/>
              <a:defRPr>
                <a:solidFill>
                  <a:schemeClr val="tx1"/>
                </a:solidFill>
              </a:defRPr>
            </a:lvl1pPr>
            <a:lvl2pPr marL="457179" indent="0" algn="ctr">
              <a:buNone/>
            </a:lvl2pPr>
            <a:lvl3pPr marL="914358" indent="0" algn="ctr">
              <a:buNone/>
            </a:lvl3pPr>
            <a:lvl4pPr marL="1371536" indent="0" algn="ctr">
              <a:buNone/>
            </a:lvl4pPr>
            <a:lvl5pPr marL="1828715" indent="0" algn="ctr">
              <a:buNone/>
            </a:lvl5pPr>
            <a:lvl6pPr marL="2285894" indent="0" algn="ctr">
              <a:buNone/>
            </a:lvl6pPr>
            <a:lvl7pPr marL="2743073" indent="0" algn="ctr">
              <a:buNone/>
            </a:lvl7pPr>
            <a:lvl8pPr marL="3200252" indent="0" algn="ctr">
              <a:buNone/>
            </a:lvl8pPr>
            <a:lvl9pPr marL="3657430" indent="0" algn="ctr">
              <a:buNone/>
            </a:lvl9pPr>
          </a:lstStyle>
          <a:p>
            <a:pPr>
              <a:defRPr/>
            </a:pPr>
            <a:r>
              <a:rPr lang="tr-TR" dirty="0"/>
              <a:t>Asıl alt başlık stilini düzenlemek için tıklatın</a:t>
            </a:r>
            <a:endParaRPr lang="en-US" dirty="0"/>
          </a:p>
        </p:txBody>
      </p:sp>
      <p:pic>
        <p:nvPicPr>
          <p:cNvPr id="5" name="object 2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972883" y="360253"/>
            <a:ext cx="864888" cy="88967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90827-B7EE-407B-8322-66731657755C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8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50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822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2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ölüm Üst Bilgis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İki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Karşılaştır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Yalnızca Başlı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o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Başlıklı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aşlıklı Resi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94142-1306-4CC9-A11B-95DFCCD27BFE}" type="datetimeFigureOut">
              <a:rPr lang="tr-TR"/>
              <a:t>2.12.2025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24AE46-945B-4B43-9443-47FF1D158B12}" type="slidenum">
              <a:rPr lang="tr-TR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Yuvarlatılmış Dikdörtgen 13"/>
          <p:cNvSpPr/>
          <p:nvPr/>
        </p:nvSpPr>
        <p:spPr bwMode="auto">
          <a:xfrm>
            <a:off x="11160000" y="6266914"/>
            <a:ext cx="753393" cy="320040"/>
          </a:xfrm>
          <a:prstGeom prst="roundRect">
            <a:avLst>
              <a:gd name="adj" fmla="val 14341"/>
            </a:avLst>
          </a:prstGeom>
          <a:solidFill>
            <a:srgbClr val="031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Dikdörtgen 11"/>
          <p:cNvSpPr/>
          <p:nvPr/>
        </p:nvSpPr>
        <p:spPr bwMode="auto">
          <a:xfrm>
            <a:off x="11151095" y="6267668"/>
            <a:ext cx="594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tr-TR" sz="1600">
              <a:solidFill>
                <a:schemeClr val="bg1"/>
              </a:solidFill>
            </a:endParaRPr>
          </a:p>
        </p:txBody>
      </p:sp>
      <p:cxnSp>
        <p:nvCxnSpPr>
          <p:cNvPr id="13" name="Düz Bağlayıcı 12"/>
          <p:cNvCxnSpPr>
            <a:cxnSpLocks/>
          </p:cNvCxnSpPr>
          <p:nvPr userDrawn="1"/>
        </p:nvCxnSpPr>
        <p:spPr bwMode="auto">
          <a:xfrm>
            <a:off x="2733261" y="720038"/>
            <a:ext cx="904843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3"/>
          <p:cNvSpPr txBox="1"/>
          <p:nvPr userDrawn="1"/>
        </p:nvSpPr>
        <p:spPr bwMode="auto">
          <a:xfrm>
            <a:off x="11160000" y="6274557"/>
            <a:ext cx="75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fld id="{2701A5AC-8C93-4F2E-BEF5-2DB4560944E4}" type="slidenum">
              <a:rPr lang="tr-TR" sz="1400" smtClean="0">
                <a:solidFill>
                  <a:schemeClr val="bg1"/>
                </a:solidFill>
              </a:rPr>
              <a:t>‹#›</a:t>
            </a:fld>
            <a:r>
              <a:rPr lang="tr-TR" sz="1400" dirty="0" smtClean="0">
                <a:solidFill>
                  <a:schemeClr val="bg1"/>
                </a:solidFill>
              </a:rPr>
              <a:t>/17</a:t>
            </a:r>
            <a:endParaRPr lang="tr-TR" sz="16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rgbClr val="FF0000"/>
          </a:solidFill>
          <a:latin typeface="Roboto"/>
          <a:ea typeface="Roboto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Roboto"/>
          <a:ea typeface="Roboto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Roboto"/>
          <a:ea typeface="Roboto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Roboto"/>
          <a:ea typeface="Roboto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Roboto"/>
          <a:ea typeface="Roboto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Roboto"/>
          <a:ea typeface="Roboto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" y="0"/>
            <a:ext cx="12191094" cy="6858000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01389-D1C3-473D-8E53-F875A29C0C6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2.12.2025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 t="35533" r="58723" b="48549"/>
          <a:stretch/>
        </p:blipFill>
        <p:spPr bwMode="auto">
          <a:xfrm>
            <a:off x="11463337" y="185737"/>
            <a:ext cx="547689" cy="604839"/>
          </a:xfrm>
          <a:prstGeom prst="rect">
            <a:avLst/>
          </a:prstGeom>
        </p:spPr>
      </p:pic>
      <p:sp>
        <p:nvSpPr>
          <p:cNvPr id="10" name="Yuvarlatılmış Dikdörtgen 9"/>
          <p:cNvSpPr/>
          <p:nvPr userDrawn="1"/>
        </p:nvSpPr>
        <p:spPr>
          <a:xfrm>
            <a:off x="11353799" y="6356350"/>
            <a:ext cx="595313" cy="277298"/>
          </a:xfrm>
          <a:prstGeom prst="roundRect">
            <a:avLst/>
          </a:prstGeom>
          <a:solidFill>
            <a:srgbClr val="061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2BB85-5B84-448A-B124-CE277BC24AD2}" type="slidenum">
              <a:rPr kumimoji="0" lang="tr-T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1" r:id="rId13"/>
    <p:sldLayoutId id="2147483692" r:id="rId14"/>
    <p:sldLayoutId id="2147483695" r:id="rId15"/>
    <p:sldLayoutId id="214748369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aysuygulama.sanayi.gov.tr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90827-B7EE-407B-8322-66731657755C}" type="slidenum">
              <a:rPr kumimoji="0" lang="tr-T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34322" r="14475" b="47149"/>
          <a:stretch/>
        </p:blipFill>
        <p:spPr>
          <a:xfrm>
            <a:off x="9561581" y="795158"/>
            <a:ext cx="2264180" cy="877947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 bwMode="auto">
          <a:xfrm>
            <a:off x="1994263" y="3060620"/>
            <a:ext cx="7759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SÜRDÜRÜLEBİLİR KALKINMA İÇİN YEŞİL DÖNÜŞÜM DESTEK PROGRAMI</a:t>
            </a:r>
            <a:endParaRPr lang="tr-TR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 bwMode="auto">
          <a:xfrm>
            <a:off x="3368039" y="4396045"/>
            <a:ext cx="5760720" cy="59545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83" kern="1200" spc="300" noProof="0" dirty="0" smtClean="0">
                <a:solidFill>
                  <a:prstClr val="white"/>
                </a:solidFill>
                <a:latin typeface="Bahnschrift SemiBold" panose="020B0502040204020203" pitchFamily="34" charset="0"/>
                <a:ea typeface="Centra No2 Medium"/>
              </a:rPr>
              <a:t>Referans No: TRC2/26/ALT_SGA</a:t>
            </a:r>
            <a:endParaRPr kumimoji="0" lang="en-US" sz="2183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Centra No2 Medium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16081" r="1935" b="15979"/>
          <a:stretch/>
        </p:blipFill>
        <p:spPr>
          <a:xfrm>
            <a:off x="320031" y="679639"/>
            <a:ext cx="4389736" cy="1108986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 bwMode="auto">
          <a:xfrm>
            <a:off x="4202057" y="5176211"/>
            <a:ext cx="4092685" cy="3234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183" kern="1200" spc="300" dirty="0" smtClean="0">
                <a:solidFill>
                  <a:prstClr val="white"/>
                </a:solidFill>
                <a:latin typeface="Bahnschrift SemiBold" panose="020B0502040204020203" pitchFamily="34" charset="0"/>
                <a:ea typeface="Centra No2 Medium"/>
              </a:rPr>
              <a:t>Aralık</a:t>
            </a:r>
            <a:r>
              <a:rPr kumimoji="0" lang="tr-TR" sz="2183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Centra No2 Medium"/>
                <a:cs typeface="+mn-cs"/>
              </a:rPr>
              <a:t> 2025</a:t>
            </a:r>
            <a:endParaRPr kumimoji="0" lang="en-US" sz="2183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Centra No2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626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530503906"/>
              </p:ext>
            </p:extLst>
          </p:nvPr>
        </p:nvGraphicFramePr>
        <p:xfrm>
          <a:off x="404949" y="1280160"/>
          <a:ext cx="11521440" cy="492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kutusu 8"/>
          <p:cNvSpPr txBox="1"/>
          <p:nvPr/>
        </p:nvSpPr>
        <p:spPr>
          <a:xfrm>
            <a:off x="261257" y="1280160"/>
            <a:ext cx="11756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" panose="020B0502040204020203" pitchFamily="34" charset="0"/>
              </a:rPr>
              <a:t>Destek Sağlanabilecek Projelere Yönelik </a:t>
            </a:r>
            <a:r>
              <a:rPr lang="tr-TR" sz="2400" b="1" dirty="0" smtClean="0">
                <a:latin typeface="Bahnschrift" panose="020B0502040204020203" pitchFamily="34" charset="0"/>
              </a:rPr>
              <a:t>3</a:t>
            </a:r>
            <a:r>
              <a:rPr lang="tr-TR" sz="2400" dirty="0" smtClean="0">
                <a:latin typeface="Bahnschrift" panose="020B0502040204020203" pitchFamily="34" charset="0"/>
              </a:rPr>
              <a:t> Temel Uygunluk Kriteri Bulunmaktadır.</a:t>
            </a:r>
          </a:p>
          <a:p>
            <a:endParaRPr lang="tr-TR" sz="2400" dirty="0">
              <a:latin typeface="Bahnschrift" panose="020B0502040204020203" pitchFamily="34" charset="0"/>
            </a:endParaRPr>
          </a:p>
          <a:p>
            <a:endParaRPr lang="tr-TR" sz="2400" dirty="0" smtClean="0">
              <a:latin typeface="Bahnschrift" panose="020B0502040204020203" pitchFamily="34" charset="0"/>
            </a:endParaRPr>
          </a:p>
          <a:p>
            <a:endParaRPr lang="tr-TR" sz="2400" dirty="0">
              <a:latin typeface="Bahnschrift" panose="020B0502040204020203" pitchFamily="34" charset="0"/>
            </a:endParaRPr>
          </a:p>
          <a:p>
            <a:endParaRPr lang="tr-TR" sz="2400" dirty="0">
              <a:latin typeface="Bahnschrift" panose="020B0502040204020203" pitchFamily="34" charset="0"/>
            </a:endParaRPr>
          </a:p>
        </p:txBody>
      </p:sp>
      <p:sp>
        <p:nvSpPr>
          <p:cNvPr id="11" name="İkizkenar Üçgen 10"/>
          <p:cNvSpPr/>
          <p:nvPr/>
        </p:nvSpPr>
        <p:spPr>
          <a:xfrm>
            <a:off x="847813" y="2447044"/>
            <a:ext cx="2835002" cy="196391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" panose="020B0502040204020203" pitchFamily="34" charset="0"/>
              </a:rPr>
              <a:t>Başvuru Sahibinin Uygunluğu</a:t>
            </a:r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4" name="İkizkenar Üçgen 13"/>
          <p:cNvSpPr/>
          <p:nvPr/>
        </p:nvSpPr>
        <p:spPr>
          <a:xfrm>
            <a:off x="8275871" y="2455688"/>
            <a:ext cx="2835002" cy="196391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" panose="020B0502040204020203" pitchFamily="34" charset="0"/>
              </a:rPr>
              <a:t>Maliyetlerin Uygunluğu</a:t>
            </a:r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5" name="İkizkenar Üçgen 14"/>
          <p:cNvSpPr/>
          <p:nvPr/>
        </p:nvSpPr>
        <p:spPr>
          <a:xfrm>
            <a:off x="4561842" y="2447044"/>
            <a:ext cx="2835002" cy="196391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" panose="020B0502040204020203" pitchFamily="34" charset="0"/>
              </a:rPr>
              <a:t>Projelerin Uygunluğu</a:t>
            </a:r>
            <a:endParaRPr lang="tr-TR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31222" y="1044325"/>
            <a:ext cx="1131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sz="2400" b="1" dirty="0" smtClean="0">
                <a:latin typeface="Bahnschrift" panose="020B0502040204020203" pitchFamily="34" charset="0"/>
              </a:rPr>
              <a:t>Başvuru Sahibinin Uygunluğu- Kimler Başvurabilir ?</a:t>
            </a:r>
            <a:endParaRPr lang="tr-TR" sz="2400" b="1" dirty="0">
              <a:latin typeface="Bahnschrift" panose="020B0502040204020203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31222" y="1821072"/>
            <a:ext cx="10914017" cy="255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Bahnschrift" panose="020B0502040204020203" pitchFamily="34" charset="0"/>
              </a:rPr>
              <a:t>Proje teklif çağrısı </a:t>
            </a:r>
            <a:r>
              <a:rPr lang="tr-TR" sz="2000" b="1" dirty="0" smtClean="0">
                <a:latin typeface="Bahnschrift" panose="020B0502040204020203" pitchFamily="34" charset="0"/>
              </a:rPr>
              <a:t>ilan tarihinden önce</a:t>
            </a:r>
            <a:r>
              <a:rPr lang="tr-TR" sz="2000" dirty="0" smtClean="0">
                <a:latin typeface="Bahnschrift" panose="020B0502040204020203" pitchFamily="34" charset="0"/>
              </a:rPr>
              <a:t> kurulmuş olan, imalat, bilişim ve tarım teknolojileri sektörlerinde </a:t>
            </a:r>
            <a:r>
              <a:rPr lang="tr-TR" sz="2000" b="1" dirty="0" smtClean="0">
                <a:latin typeface="Bahnschrift" panose="020B0502040204020203" pitchFamily="34" charset="0"/>
              </a:rPr>
              <a:t>üretime</a:t>
            </a:r>
            <a:r>
              <a:rPr lang="tr-TR" sz="2000" dirty="0" smtClean="0">
                <a:latin typeface="Bahnschrift" panose="020B0502040204020203" pitchFamily="34" charset="0"/>
              </a:rPr>
              <a:t> yönelik faaliyet gösteren;</a:t>
            </a:r>
          </a:p>
          <a:p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000" dirty="0" smtClean="0">
                <a:latin typeface="Bahnschrift" panose="020B0502040204020203" pitchFamily="34" charset="0"/>
              </a:rPr>
              <a:t>Mikro Ölçekli İşletmeler*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000" dirty="0" smtClean="0">
                <a:latin typeface="Bahnschrift" panose="020B0502040204020203" pitchFamily="34" charset="0"/>
              </a:rPr>
              <a:t>Küçük Ölçekli İşletmeler**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000" dirty="0" smtClean="0">
                <a:latin typeface="Bahnschrift" panose="020B0502040204020203" pitchFamily="34" charset="0"/>
              </a:rPr>
              <a:t>Kooperatifler </a:t>
            </a:r>
          </a:p>
          <a:p>
            <a:endParaRPr lang="tr-TR" sz="2000" dirty="0">
              <a:latin typeface="Bahnschrift" panose="020B0502040204020203" pitchFamily="34" charset="0"/>
            </a:endParaRPr>
          </a:p>
          <a:p>
            <a:r>
              <a:rPr lang="tr-TR" sz="2000" dirty="0" smtClean="0">
                <a:latin typeface="Bahnschrift" panose="020B0502040204020203" pitchFamily="34" charset="0"/>
              </a:rPr>
              <a:t>"</a:t>
            </a:r>
            <a:r>
              <a:rPr lang="tr-TR" sz="2000" dirty="0" smtClean="0">
                <a:solidFill>
                  <a:srgbClr val="00B050"/>
                </a:solidFill>
                <a:latin typeface="Bahnschrift" panose="020B0502040204020203" pitchFamily="34" charset="0"/>
              </a:rPr>
              <a:t>Sürdürülebilir Kalkınma İçin Yeşil Dönüşüm Destek Programı</a:t>
            </a:r>
            <a:r>
              <a:rPr lang="tr-TR" sz="2000" dirty="0" smtClean="0">
                <a:latin typeface="Bahnschrift" panose="020B0502040204020203" pitchFamily="34" charset="0"/>
              </a:rPr>
              <a:t>’’</a:t>
            </a:r>
            <a:r>
              <a:rPr lang="tr-TR" sz="2000" dirty="0" err="1" smtClean="0">
                <a:latin typeface="Bahnschrift" panose="020B0502040204020203" pitchFamily="34" charset="0"/>
              </a:rPr>
              <a:t>na</a:t>
            </a:r>
            <a:r>
              <a:rPr lang="tr-TR" sz="2000" dirty="0" smtClean="0">
                <a:latin typeface="Bahnschrift" panose="020B0502040204020203" pitchFamily="34" charset="0"/>
              </a:rPr>
              <a:t> başvuru yapabileceklerdir.</a:t>
            </a:r>
            <a:endParaRPr lang="tr-TR" sz="2000" dirty="0">
              <a:latin typeface="Bahnschrift" panose="020B0502040204020203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4B32AB2-3486-4ADB-9A05-4D2225E5A04E}"/>
              </a:ext>
            </a:extLst>
          </p:cNvPr>
          <p:cNvSpPr/>
          <p:nvPr/>
        </p:nvSpPr>
        <p:spPr>
          <a:xfrm>
            <a:off x="531222" y="4690699"/>
            <a:ext cx="10914017" cy="61555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</a:tabLst>
            </a:pPr>
            <a:r>
              <a:rPr lang="tr-TR" sz="1200" b="1" i="1" dirty="0"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Mikro işletme: On kişiden az yıllık çalışan istihdam eden ve yıllık net satış hasılatı veya mali bilançosundan herhangi </a:t>
            </a:r>
            <a:r>
              <a:rPr lang="tr-TR" sz="1100" b="1" i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biri </a:t>
            </a: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 </a:t>
            </a:r>
            <a:r>
              <a:rPr lang="tr-TR" sz="1100" b="1" i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on</a:t>
            </a:r>
            <a:r>
              <a:rPr lang="tr-TR" sz="1100" b="1" i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 </a:t>
            </a: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milyon Türk Lirasını aşmayan işletmeler.</a:t>
            </a:r>
          </a:p>
          <a:p>
            <a:pPr>
              <a:spcAft>
                <a:spcPts val="0"/>
              </a:spcAft>
              <a:tabLst>
                <a:tab pos="228600" algn="l"/>
              </a:tabLst>
            </a:pPr>
            <a:endParaRPr lang="tr-TR" sz="1100" b="1" i="1" dirty="0">
              <a:solidFill>
                <a:srgbClr val="041243"/>
              </a:solidFill>
              <a:latin typeface="Bahnschrift" panose="020B0502040204020203" pitchFamily="34" charset="0"/>
            </a:endParaRPr>
          </a:p>
          <a:p>
            <a:pPr>
              <a:spcAft>
                <a:spcPts val="0"/>
              </a:spcAft>
              <a:tabLst>
                <a:tab pos="228600" algn="l"/>
              </a:tabLst>
            </a:pP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**Küçük işletme: Elli kişiden az yıllık çalışan istihdam eden ve yıllık net satış hasılatı veya mali bilançosundan herhangi biri </a:t>
            </a: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 </a:t>
            </a:r>
            <a:r>
              <a:rPr lang="tr-TR" sz="1100" b="1" i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yüz </a:t>
            </a:r>
            <a:r>
              <a:rPr lang="tr-TR" sz="1100" b="1" i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milyon </a:t>
            </a:r>
            <a:r>
              <a:rPr lang="tr-TR" sz="1100" b="1" i="1" dirty="0">
                <a:solidFill>
                  <a:srgbClr val="041243"/>
                </a:solidFill>
                <a:latin typeface="Bahnschrift" panose="020B0502040204020203" pitchFamily="34" charset="0"/>
              </a:rPr>
              <a:t>Türk Lirasını aşmayan işletmeler.</a:t>
            </a:r>
          </a:p>
        </p:txBody>
      </p:sp>
    </p:spTree>
    <p:extLst>
      <p:ext uri="{BB962C8B-B14F-4D97-AF65-F5344CB8AC3E}">
        <p14:creationId xmlns:p14="http://schemas.microsoft.com/office/powerpoint/2010/main" val="32698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85926" y="1070751"/>
            <a:ext cx="11377474" cy="52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" panose="020B0502040204020203" pitchFamily="34" charset="0"/>
              </a:rPr>
              <a:t> </a:t>
            </a:r>
            <a:r>
              <a:rPr lang="tr-TR" sz="2800" b="1" dirty="0" smtClean="0">
                <a:latin typeface="Bahnschrift" panose="020B0502040204020203" pitchFamily="34" charset="0"/>
              </a:rPr>
              <a:t>Başvuru sahipleri </a:t>
            </a:r>
            <a:r>
              <a:rPr lang="tr-TR" sz="2800" b="1" dirty="0">
                <a:latin typeface="Bahnschrift" panose="020B0502040204020203" pitchFamily="34" charset="0"/>
              </a:rPr>
              <a:t>aşağıda belirtilen koşulların tümüne uymalıdır</a:t>
            </a:r>
            <a:r>
              <a:rPr lang="tr-TR" dirty="0">
                <a:latin typeface="Bahnschrift" panose="020B0502040204020203" pitchFamily="34" charset="0"/>
              </a:rPr>
              <a:t>: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585926" y="1935480"/>
            <a:ext cx="110421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sz="2400" dirty="0">
                <a:latin typeface="Bahnschrift" panose="020B0502040204020203" pitchFamily="34" charset="0"/>
              </a:rPr>
              <a:t>Proje faaliyetinin proje sunan kurum/kuruluşun </a:t>
            </a:r>
            <a:r>
              <a:rPr lang="da-DK" sz="2400" dirty="0" smtClean="0">
                <a:latin typeface="Bahnschrift" panose="020B0502040204020203" pitchFamily="34" charset="0"/>
              </a:rPr>
              <a:t>g</a:t>
            </a:r>
            <a:r>
              <a:rPr lang="tr-TR" sz="2400" dirty="0">
                <a:latin typeface="Bahnschrift" panose="020B0502040204020203" pitchFamily="34" charset="0"/>
              </a:rPr>
              <a:t>ö</a:t>
            </a:r>
            <a:r>
              <a:rPr lang="da-DK" sz="2400" dirty="0" smtClean="0">
                <a:latin typeface="Bahnschrift" panose="020B0502040204020203" pitchFamily="34" charset="0"/>
              </a:rPr>
              <a:t>rev </a:t>
            </a:r>
            <a:r>
              <a:rPr lang="da-DK" sz="2400" dirty="0">
                <a:latin typeface="Bahnschrift" panose="020B0502040204020203" pitchFamily="34" charset="0"/>
              </a:rPr>
              <a:t>ve yetki alanı icerisinde bulunması</a:t>
            </a:r>
            <a:r>
              <a:rPr lang="da-DK" sz="2400" dirty="0" smtClean="0">
                <a:latin typeface="Bahnschrift" panose="020B0502040204020203" pitchFamily="34" charset="0"/>
              </a:rPr>
              <a:t>,</a:t>
            </a:r>
            <a:endParaRPr lang="tr-TR" sz="2400" dirty="0" smtClean="0">
              <a:latin typeface="Bahnschrift" panose="020B0502040204020203" pitchFamily="34" charset="0"/>
            </a:endParaRPr>
          </a:p>
          <a:p>
            <a:endParaRPr lang="tr-TR" sz="2400" dirty="0" smtClean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Bahnschrift" panose="020B0502040204020203" pitchFamily="34" charset="0"/>
              </a:rPr>
              <a:t>Ajansın faaliyet gösterdiği TRC2 bölgesinde (</a:t>
            </a:r>
            <a:r>
              <a:rPr lang="tr-TR" sz="2400" b="1" dirty="0">
                <a:latin typeface="Bahnschrift" panose="020B0502040204020203" pitchFamily="34" charset="0"/>
              </a:rPr>
              <a:t>Diyarbakır, Şanlıurfa</a:t>
            </a:r>
            <a:r>
              <a:rPr lang="tr-TR" sz="2400" dirty="0">
                <a:latin typeface="Bahnschrift" panose="020B0502040204020203" pitchFamily="34" charset="0"/>
              </a:rPr>
              <a:t>) kayıtlı olmaları veya </a:t>
            </a:r>
            <a:r>
              <a:rPr lang="tr-TR" sz="2400" dirty="0" smtClean="0">
                <a:latin typeface="Bahnschrift" panose="020B0502040204020203" pitchFamily="34" charset="0"/>
              </a:rPr>
              <a:t>merkezlerinin ya </a:t>
            </a:r>
            <a:r>
              <a:rPr lang="tr-TR" sz="2400" dirty="0">
                <a:latin typeface="Bahnschrift" panose="020B0502040204020203" pitchFamily="34" charset="0"/>
              </a:rPr>
              <a:t>da yasal şubelerinin bu şehirlerde bulunması</a:t>
            </a:r>
            <a:r>
              <a:rPr lang="tr-TR" sz="2400" dirty="0" smtClean="0">
                <a:latin typeface="Bahnschrift" panose="020B0502040204020203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Bahnschrift" panose="020B0502040204020203" pitchFamily="34" charset="0"/>
              </a:rPr>
              <a:t>Projenin hazırlığından ve yönetiminden doğrudan sorumlu olması, aracı olarak hareket etmemesi</a:t>
            </a:r>
            <a:r>
              <a:rPr lang="tr-TR" sz="2400" dirty="0" smtClean="0">
                <a:latin typeface="Bahnschrift" panose="020B0502040204020203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dirty="0">
                <a:latin typeface="Bahnschrift" panose="020B0502040204020203" pitchFamily="34" charset="0"/>
              </a:rPr>
              <a:t>Teklif çağrısı ilan tarihi </a:t>
            </a:r>
            <a:r>
              <a:rPr lang="tr-TR" sz="2400" dirty="0" smtClean="0">
                <a:latin typeface="Bahnschrift" panose="020B0502040204020203" pitchFamily="34" charset="0"/>
              </a:rPr>
              <a:t>öncesinde </a:t>
            </a:r>
            <a:r>
              <a:rPr lang="tr-TR" sz="2400" dirty="0">
                <a:latin typeface="Bahnschrift" panose="020B0502040204020203" pitchFamily="34" charset="0"/>
              </a:rPr>
              <a:t>kurulmuş olduğunun ilgili sicilde tescil edilmiş olması gerekmektedir.</a:t>
            </a:r>
          </a:p>
        </p:txBody>
      </p:sp>
    </p:spTree>
    <p:extLst>
      <p:ext uri="{BB962C8B-B14F-4D97-AF65-F5344CB8AC3E}">
        <p14:creationId xmlns:p14="http://schemas.microsoft.com/office/powerpoint/2010/main" val="38017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22514" y="1286692"/>
            <a:ext cx="11440886" cy="542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r-TR" sz="2800" b="1" dirty="0" smtClean="0">
                <a:latin typeface="Bahnschrift" panose="020B0502040204020203" pitchFamily="34" charset="0"/>
              </a:rPr>
              <a:t>Projelerin Uygunluğu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22514" y="2367361"/>
            <a:ext cx="111056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>
                <a:latin typeface="Bahnschrift" panose="020B0502040204020203" pitchFamily="34" charset="0"/>
              </a:rPr>
              <a:t>Proje Süresi: Azami </a:t>
            </a:r>
            <a:r>
              <a:rPr lang="tr-TR" sz="2400" b="1" dirty="0" smtClean="0">
                <a:latin typeface="Bahnschrift" panose="020B0502040204020203" pitchFamily="34" charset="0"/>
              </a:rPr>
              <a:t>12</a:t>
            </a:r>
            <a:r>
              <a:rPr lang="tr-TR" sz="2400" dirty="0" smtClean="0">
                <a:latin typeface="Bahnschrift" panose="020B0502040204020203" pitchFamily="34" charset="0"/>
              </a:rPr>
              <a:t> Ay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>
                <a:latin typeface="Bahnschrift" panose="020B0502040204020203" pitchFamily="34" charset="0"/>
              </a:rPr>
              <a:t>Proje Uygulama Yeri: Projeler, Ajansın faaliyet gösterdiği TRC2 bölgesinde (</a:t>
            </a:r>
            <a:r>
              <a:rPr lang="tr-TR" sz="2400" b="1" dirty="0">
                <a:latin typeface="Bahnschrift" panose="020B0502040204020203" pitchFamily="34" charset="0"/>
              </a:rPr>
              <a:t>Diyarbakır ve Şanlıurfa</a:t>
            </a:r>
            <a:r>
              <a:rPr lang="tr-TR" sz="2400" dirty="0">
                <a:latin typeface="Bahnschrift" panose="020B0502040204020203" pitchFamily="34" charset="0"/>
              </a:rPr>
              <a:t>) gerçekleştirilmelidir.</a:t>
            </a: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endParaRPr lang="tr-TR" sz="2400" dirty="0">
              <a:latin typeface="Bahnschrift" panose="020B0502040204020203" pitchFamily="34" charset="0"/>
            </a:endParaRPr>
          </a:p>
          <a:p>
            <a:endParaRPr lang="tr-T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41538" y="1022521"/>
            <a:ext cx="1142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" panose="020B0502040204020203" pitchFamily="34" charset="0"/>
              </a:rPr>
              <a:t> </a:t>
            </a:r>
            <a:r>
              <a:rPr lang="tr-TR" sz="2800" b="1" dirty="0" smtClean="0">
                <a:latin typeface="Bahnschrift" panose="020B0502040204020203" pitchFamily="34" charset="0"/>
              </a:rPr>
              <a:t>Uygun Proje Konuları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41538" y="1686591"/>
            <a:ext cx="11086582" cy="441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İşletmelerin sanayi atıklarının geri kazanımına yönelik sistemlerin </a:t>
            </a:r>
            <a:r>
              <a:rPr lang="tr-TR" sz="2000" dirty="0" smtClean="0">
                <a:latin typeface="Bahnschrift" panose="020B0502040204020203" pitchFamily="34" charset="0"/>
              </a:rPr>
              <a:t>kurulması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Tarım atıklarından </a:t>
            </a:r>
            <a:r>
              <a:rPr lang="tr-TR" sz="2000" dirty="0" err="1">
                <a:latin typeface="Bahnschrift" panose="020B0502040204020203" pitchFamily="34" charset="0"/>
              </a:rPr>
              <a:t>kompost</a:t>
            </a:r>
            <a:r>
              <a:rPr lang="tr-TR" sz="2000" dirty="0">
                <a:latin typeface="Bahnschrift" panose="020B0502040204020203" pitchFamily="34" charset="0"/>
              </a:rPr>
              <a:t>, biyogaz veya organik gübre </a:t>
            </a:r>
            <a:r>
              <a:rPr lang="tr-TR" sz="2000" dirty="0" smtClean="0">
                <a:latin typeface="Bahnschrift" panose="020B0502040204020203" pitchFamily="34" charset="0"/>
              </a:rPr>
              <a:t>üretimi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Tekstil, plastik ve elektronik gibi atıkların yeniden kullanımı ve geri dönüşümüne yönelik </a:t>
            </a:r>
            <a:r>
              <a:rPr lang="tr-TR" sz="2000" dirty="0" smtClean="0">
                <a:latin typeface="Bahnschrift" panose="020B0502040204020203" pitchFamily="34" charset="0"/>
              </a:rPr>
              <a:t>bütüncül faaliyetler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Sürdürülebilir ambalaj, yeşil moda, tasarım vb. </a:t>
            </a:r>
            <a:r>
              <a:rPr lang="tr-TR" sz="2000" dirty="0" smtClean="0">
                <a:latin typeface="Bahnschrift" panose="020B0502040204020203" pitchFamily="34" charset="0"/>
              </a:rPr>
              <a:t>faaliyetler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Tarım teknolojilerindeki çevre dostu uygulamalar (ör. sensörlü sulama sistemleri, güneş enerjili </a:t>
            </a:r>
            <a:r>
              <a:rPr lang="tr-TR" sz="2000" dirty="0" smtClean="0">
                <a:latin typeface="Bahnschrift" panose="020B0502040204020203" pitchFamily="34" charset="0"/>
              </a:rPr>
              <a:t>tarım ekipmanları)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Yenilenebilir enerji veya enerji verimliliği çözümleri geliştiren start-</a:t>
            </a:r>
            <a:r>
              <a:rPr lang="tr-TR" sz="2000" dirty="0" err="1">
                <a:latin typeface="Bahnschrift" panose="020B0502040204020203" pitchFamily="34" charset="0"/>
              </a:rPr>
              <a:t>up’lara</a:t>
            </a:r>
            <a:r>
              <a:rPr lang="tr-TR" sz="2000" dirty="0">
                <a:latin typeface="Bahnschrift" panose="020B0502040204020203" pitchFamily="34" charset="0"/>
              </a:rPr>
              <a:t> yönelik </a:t>
            </a:r>
            <a:r>
              <a:rPr lang="tr-TR" sz="2000" dirty="0" smtClean="0">
                <a:latin typeface="Bahnschrift" panose="020B0502040204020203" pitchFamily="34" charset="0"/>
              </a:rPr>
              <a:t>projeler</a:t>
            </a:r>
            <a:endParaRPr lang="tr-T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41908" y="1022522"/>
            <a:ext cx="11421492" cy="53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" panose="020B0502040204020203" pitchFamily="34" charset="0"/>
              </a:rPr>
              <a:t> </a:t>
            </a:r>
            <a:r>
              <a:rPr lang="tr-TR" sz="2800" b="1" dirty="0" smtClean="0">
                <a:latin typeface="Bahnschrift" panose="020B0502040204020203" pitchFamily="34" charset="0"/>
              </a:rPr>
              <a:t>Uygun Proje Konuları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41908" y="1752464"/>
            <a:ext cx="110777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tr-TR" sz="24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Karbon ayak izi hesaplama ve </a:t>
            </a:r>
            <a:r>
              <a:rPr lang="tr-TR" sz="2000" dirty="0" err="1">
                <a:latin typeface="Bahnschrift" panose="020B0502040204020203" pitchFamily="34" charset="0"/>
              </a:rPr>
              <a:t>azaltım</a:t>
            </a:r>
            <a:r>
              <a:rPr lang="tr-TR" sz="2000" dirty="0">
                <a:latin typeface="Bahnschrift" panose="020B0502040204020203" pitchFamily="34" charset="0"/>
              </a:rPr>
              <a:t> planlarının </a:t>
            </a:r>
            <a:r>
              <a:rPr lang="tr-TR" sz="2000" dirty="0" smtClean="0">
                <a:latin typeface="Bahnschrift" panose="020B0502040204020203" pitchFamily="34" charset="0"/>
              </a:rPr>
              <a:t>uygulanması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Yeşil üretim tekniklerine geçiş için danışmanlık ve sertifikasyon destekleri (ISO 14001, EKO- etiketler vb</a:t>
            </a:r>
            <a:r>
              <a:rPr lang="tr-TR" sz="2000" dirty="0" smtClean="0">
                <a:latin typeface="Bahnschrift" panose="020B0502040204020203" pitchFamily="34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Yerel tedarik zincirlerinin karbon ayak izinin düşürülmesine yönelik analiz ve dönüşüm </a:t>
            </a:r>
            <a:r>
              <a:rPr lang="tr-TR" sz="2000" dirty="0" smtClean="0">
                <a:latin typeface="Bahnschrift" panose="020B0502040204020203" pitchFamily="34" charset="0"/>
              </a:rPr>
              <a:t>projeleri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 smtClean="0">
                <a:latin typeface="Bahnschrift" panose="020B0502040204020203" pitchFamily="34" charset="0"/>
              </a:rPr>
              <a:t>Karbon </a:t>
            </a:r>
            <a:r>
              <a:rPr lang="tr-TR" sz="2000" dirty="0">
                <a:latin typeface="Bahnschrift" panose="020B0502040204020203" pitchFamily="34" charset="0"/>
              </a:rPr>
              <a:t>ayak izi ve çevresel etki ölçüm yazılımlarının yerli </a:t>
            </a:r>
            <a:r>
              <a:rPr lang="tr-TR" sz="2000" dirty="0" smtClean="0">
                <a:latin typeface="Bahnschrift" panose="020B0502040204020203" pitchFamily="34" charset="0"/>
              </a:rPr>
              <a:t>geliştirilmesi</a:t>
            </a:r>
          </a:p>
          <a:p>
            <a:endParaRPr lang="tr-TR" sz="20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Üretim süreçlerinde enerji verimliliği sağlayan akıllı otomasyon ve robotik </a:t>
            </a:r>
            <a:r>
              <a:rPr lang="tr-TR" sz="2000" dirty="0" smtClean="0">
                <a:latin typeface="Bahnschrift" panose="020B0502040204020203" pitchFamily="34" charset="0"/>
              </a:rPr>
              <a:t>sistemler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latin typeface="Bahnschrift" panose="020B0502040204020203" pitchFamily="34" charset="0"/>
              </a:rPr>
              <a:t>Dikey tarım ve kent içi tarım sistemleri için </a:t>
            </a:r>
            <a:r>
              <a:rPr lang="tr-TR" sz="2000" dirty="0" err="1">
                <a:latin typeface="Bahnschrift" panose="020B0502040204020203" pitchFamily="34" charset="0"/>
              </a:rPr>
              <a:t>inovatif</a:t>
            </a:r>
            <a:r>
              <a:rPr lang="tr-TR" sz="2000" dirty="0">
                <a:latin typeface="Bahnschrift" panose="020B0502040204020203" pitchFamily="34" charset="0"/>
              </a:rPr>
              <a:t> </a:t>
            </a:r>
            <a:r>
              <a:rPr lang="tr-TR" sz="2000" dirty="0" smtClean="0">
                <a:latin typeface="Bahnschrift" panose="020B0502040204020203" pitchFamily="34" charset="0"/>
              </a:rPr>
              <a:t>çözümler</a:t>
            </a:r>
            <a:endParaRPr lang="tr-T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22514" y="1136469"/>
            <a:ext cx="1144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tr-TR" sz="2800" b="1" dirty="0" smtClean="0">
                <a:latin typeface="Bahnschrift" panose="020B0502040204020203" pitchFamily="34" charset="0"/>
              </a:rPr>
              <a:t>Maliyetlerin Uygunluğu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27016" y="1779534"/>
            <a:ext cx="110011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u="sng" dirty="0" smtClean="0">
                <a:latin typeface="Bahnschrift" panose="020B0502040204020203" pitchFamily="34" charset="0"/>
              </a:rPr>
              <a:t>Uygun Doğrudan Maliyetler: </a:t>
            </a:r>
            <a:r>
              <a:rPr lang="tr-TR" sz="2000" dirty="0" smtClean="0">
                <a:latin typeface="Bahnschrift" panose="020B0502040204020203" pitchFamily="34" charset="0"/>
              </a:rPr>
              <a:t> Projenin </a:t>
            </a:r>
            <a:r>
              <a:rPr lang="tr-TR" sz="2000" dirty="0">
                <a:latin typeface="Bahnschrift" panose="020B0502040204020203" pitchFamily="34" charset="0"/>
              </a:rPr>
              <a:t>yürütülmesi için gerekli olan, yararlanıcı </a:t>
            </a:r>
            <a:r>
              <a:rPr lang="tr-TR" sz="2000" dirty="0" smtClean="0">
                <a:latin typeface="Bahnschrift" panose="020B0502040204020203" pitchFamily="34" charset="0"/>
              </a:rPr>
              <a:t>tarafından gerçekleştirilen </a:t>
            </a:r>
            <a:r>
              <a:rPr lang="tr-TR" sz="2000" dirty="0">
                <a:latin typeface="Bahnschrift" panose="020B0502040204020203" pitchFamily="34" charset="0"/>
              </a:rPr>
              <a:t>ve gerçek tutarlar üzerinden hesaplanan maliyetlerdir</a:t>
            </a:r>
            <a:r>
              <a:rPr lang="tr-TR" sz="2000" dirty="0" smtClean="0">
                <a:latin typeface="Bahnschrift" panose="020B0502040204020203" pitchFamily="34" charset="0"/>
              </a:rPr>
              <a:t>: </a:t>
            </a:r>
          </a:p>
          <a:p>
            <a:endParaRPr lang="tr-TR" sz="20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Yeni istihdamlarla sınırlı olmak üzere, projede görevlendirilmiş personelin net maaşları, sosyal </a:t>
            </a:r>
            <a:r>
              <a:rPr lang="tr-TR" sz="2000" dirty="0" smtClean="0">
                <a:latin typeface="Bahnschrift" panose="020B0502040204020203" pitchFamily="34" charset="0"/>
              </a:rPr>
              <a:t>sigorta primleri</a:t>
            </a:r>
            <a:r>
              <a:rPr lang="tr-TR" sz="2000" dirty="0">
                <a:latin typeface="Bahnschrift" panose="020B0502040204020203" pitchFamily="34" charset="0"/>
              </a:rPr>
              <a:t>, ilgili diğer ücret ve maliyetler (Piyasa koşullarında oluşmuş ücretlerden ve </a:t>
            </a:r>
            <a:r>
              <a:rPr lang="tr-TR" sz="2000" dirty="0" smtClean="0">
                <a:latin typeface="Bahnschrift" panose="020B0502040204020203" pitchFamily="34" charset="0"/>
              </a:rPr>
              <a:t>yararlanıcının normalde </a:t>
            </a:r>
            <a:r>
              <a:rPr lang="tr-TR" sz="2000" dirty="0">
                <a:latin typeface="Bahnschrift" panose="020B0502040204020203" pitchFamily="34" charset="0"/>
              </a:rPr>
              <a:t>verdiği miktarlardan yüksek olmamalıdır</a:t>
            </a:r>
            <a:r>
              <a:rPr lang="tr-TR" sz="2000" dirty="0" smtClean="0"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Piyasa fiyatlarına uygun olmaları ve projenin uygulanabilmesi için gerekli olmaları koşulu ile </a:t>
            </a:r>
            <a:r>
              <a:rPr lang="tr-TR" sz="2000" dirty="0" smtClean="0">
                <a:latin typeface="Bahnschrift" panose="020B0502040204020203" pitchFamily="34" charset="0"/>
              </a:rPr>
              <a:t>yeni ekipman </a:t>
            </a:r>
            <a:r>
              <a:rPr lang="tr-TR" sz="2000" dirty="0">
                <a:latin typeface="Bahnschrift" panose="020B0502040204020203" pitchFamily="34" charset="0"/>
              </a:rPr>
              <a:t>(nakliye vb.) ve hizmet satın alma </a:t>
            </a:r>
            <a:r>
              <a:rPr lang="tr-TR" sz="2000" dirty="0" smtClean="0">
                <a:latin typeface="Bahnschrift" panose="020B0502040204020203" pitchFamily="34" charset="0"/>
              </a:rPr>
              <a:t>maliyetleri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Eğitim ve danışmanlık hizmeti </a:t>
            </a:r>
            <a:r>
              <a:rPr lang="tr-TR" sz="2000" dirty="0" smtClean="0">
                <a:latin typeface="Bahnschrift" panose="020B0502040204020203" pitchFamily="34" charset="0"/>
              </a:rPr>
              <a:t>maliyetleri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Teknik danışmanlık, sertifikasyon/akreditasyon, test hizmetleri tedarik </a:t>
            </a:r>
            <a:r>
              <a:rPr lang="tr-TR" sz="2000" dirty="0" smtClean="0">
                <a:latin typeface="Bahnschrift" panose="020B0502040204020203" pitchFamily="34" charset="0"/>
              </a:rPr>
              <a:t>maliyetleri</a:t>
            </a:r>
            <a:endParaRPr lang="tr-T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23782" y="1136468"/>
            <a:ext cx="11439617" cy="53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" panose="020B0502040204020203" pitchFamily="34" charset="0"/>
              </a:rPr>
              <a:t> </a:t>
            </a:r>
            <a:r>
              <a:rPr lang="tr-TR" sz="2800" b="1" dirty="0" smtClean="0">
                <a:latin typeface="Bahnschrift" panose="020B0502040204020203" pitchFamily="34" charset="0"/>
              </a:rPr>
              <a:t>Maliyetlerin Uygunluğu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23783" y="1870974"/>
            <a:ext cx="11206662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Projenin uygulanması için mutlaka gerekli olması ve ajans tarafından sağlanan mali desteğin </a:t>
            </a:r>
            <a:r>
              <a:rPr lang="tr-TR" sz="2000" dirty="0" smtClean="0">
                <a:latin typeface="Bahnschrift" panose="020B0502040204020203" pitchFamily="34" charset="0"/>
              </a:rPr>
              <a:t>yüzde 20’sini </a:t>
            </a:r>
            <a:r>
              <a:rPr lang="tr-TR" sz="2000" dirty="0">
                <a:latin typeface="Bahnschrift" panose="020B0502040204020203" pitchFamily="34" charset="0"/>
              </a:rPr>
              <a:t>geçmemek koşuluyla küçük ölçekli yapım işleri (Küçük ölçekli inşaat işleri çalışma </a:t>
            </a:r>
            <a:r>
              <a:rPr lang="tr-TR" sz="2000" dirty="0" smtClean="0">
                <a:latin typeface="Bahnschrift" panose="020B0502040204020203" pitchFamily="34" charset="0"/>
              </a:rPr>
              <a:t>alanına makine </a:t>
            </a:r>
            <a:r>
              <a:rPr lang="tr-TR" sz="2000" dirty="0">
                <a:latin typeface="Bahnschrift" panose="020B0502040204020203" pitchFamily="34" charset="0"/>
              </a:rPr>
              <a:t>veya ekipman montajı sırasında tadilat, alan açma, onarım, boyama gibi küçük inşaat </a:t>
            </a:r>
            <a:r>
              <a:rPr lang="tr-TR" sz="2000" dirty="0" smtClean="0">
                <a:latin typeface="Bahnschrift" panose="020B0502040204020203" pitchFamily="34" charset="0"/>
              </a:rPr>
              <a:t>işlerini içerir</a:t>
            </a:r>
            <a:r>
              <a:rPr lang="tr-TR" sz="2000" dirty="0">
                <a:latin typeface="Bahnschrift" panose="020B0502040204020203" pitchFamily="34" charset="0"/>
              </a:rPr>
              <a:t>. Yeni binaların inşası veya inşa halindeki binaların tamamlanması ile ilgili büyük inşaat işleri </a:t>
            </a:r>
            <a:r>
              <a:rPr lang="tr-TR" sz="2000" dirty="0" smtClean="0">
                <a:latin typeface="Bahnschrift" panose="020B0502040204020203" pitchFamily="34" charset="0"/>
              </a:rPr>
              <a:t>uygun maliyet </a:t>
            </a:r>
            <a:r>
              <a:rPr lang="tr-TR" sz="2000" dirty="0">
                <a:latin typeface="Bahnschrift" panose="020B0502040204020203" pitchFamily="34" charset="0"/>
              </a:rPr>
              <a:t>değildir</a:t>
            </a:r>
            <a:r>
              <a:rPr lang="tr-TR" sz="2000" dirty="0" smtClean="0">
                <a:latin typeface="Bahnschrift" panose="020B05020402040202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Deneme üretimi için gerekli hammadde maliyetleri (Toplam bütçenin %5’ini geçemez</a:t>
            </a:r>
            <a:r>
              <a:rPr lang="tr-TR" sz="2000" dirty="0" smtClean="0">
                <a:latin typeface="Bahnschrift" panose="020B0502040204020203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Yazılım, otomasyon sistemleri, web sayfası ve e-ticaret kurulum </a:t>
            </a:r>
            <a:r>
              <a:rPr lang="tr-TR" sz="2000" dirty="0" smtClean="0">
                <a:latin typeface="Bahnschrift" panose="020B0502040204020203" pitchFamily="34" charset="0"/>
              </a:rPr>
              <a:t>giderleri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Proje bütçesinin %5’ini geçmemek kaydıyla sarf malzemesi </a:t>
            </a:r>
            <a:r>
              <a:rPr lang="tr-TR" sz="2000" dirty="0" smtClean="0">
                <a:latin typeface="Bahnschrift" panose="020B0502040204020203" pitchFamily="34" charset="0"/>
              </a:rPr>
              <a:t>maliyetleri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Bahnschrift" panose="020B0502040204020203" pitchFamily="34" charset="0"/>
              </a:rPr>
              <a:t>Taşeron maliyetleri (basım, etkinlik organizasyonu vb.)</a:t>
            </a:r>
            <a:endParaRPr lang="tr-TR" sz="2000" dirty="0" smtClean="0">
              <a:latin typeface="Bahnschrift" panose="020B0502040204020203" pitchFamily="34" charset="0"/>
            </a:endParaRPr>
          </a:p>
          <a:p>
            <a:endParaRPr lang="tr-TR" sz="2400" dirty="0"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Uygunluk Kriterleri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33400" y="1110344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" panose="020B0502040204020203" pitchFamily="34" charset="0"/>
              </a:rPr>
              <a:t> </a:t>
            </a:r>
            <a:r>
              <a:rPr lang="tr-TR" sz="2800" b="1" dirty="0" smtClean="0">
                <a:latin typeface="Bahnschrift" panose="020B0502040204020203" pitchFamily="34" charset="0"/>
              </a:rPr>
              <a:t>Maliyetlerin Uygunluğu</a:t>
            </a:r>
            <a:endParaRPr lang="tr-TR" b="1" dirty="0"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33400" y="1943873"/>
            <a:ext cx="11094720" cy="123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Bahnschrift" panose="020B0502040204020203" pitchFamily="34" charset="0"/>
              </a:rPr>
              <a:t>Denetim </a:t>
            </a:r>
            <a:r>
              <a:rPr lang="tr-TR" sz="2400" dirty="0" smtClean="0">
                <a:latin typeface="Bahnschrift" panose="020B0502040204020203" pitchFamily="34" charset="0"/>
              </a:rPr>
              <a:t>maliyetleri</a:t>
            </a:r>
            <a:endParaRPr lang="tr-TR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Bahnschrift" panose="020B0502040204020203" pitchFamily="34" charset="0"/>
              </a:rPr>
              <a:t>Görünürlük </a:t>
            </a:r>
            <a:r>
              <a:rPr lang="tr-TR" sz="2400" dirty="0" smtClean="0">
                <a:latin typeface="Bahnschrift" panose="020B0502040204020203" pitchFamily="34" charset="0"/>
              </a:rPr>
              <a:t>maliyetleri</a:t>
            </a:r>
            <a:endParaRPr lang="tr-TR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Bahnschrift" panose="020B0502040204020203" pitchFamily="34" charset="0"/>
              </a:rPr>
              <a:t>Kooperatifler</a:t>
            </a:r>
            <a:r>
              <a:rPr lang="tr-TR" sz="2400" dirty="0">
                <a:latin typeface="Bahnschrift" panose="020B0502040204020203" pitchFamily="34" charset="0"/>
              </a:rPr>
              <a:t> için KDV maliyetleri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33400" y="3562862"/>
            <a:ext cx="1126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u="sng" dirty="0">
                <a:latin typeface="Bahnschrift" panose="020B0502040204020203" pitchFamily="34" charset="0"/>
              </a:rPr>
              <a:t>Uygun dolaylı </a:t>
            </a:r>
            <a:r>
              <a:rPr lang="tr-TR" sz="2400" b="1" u="sng" dirty="0" smtClean="0">
                <a:latin typeface="Bahnschrift" panose="020B0502040204020203" pitchFamily="34" charset="0"/>
              </a:rPr>
              <a:t>maliyetler: </a:t>
            </a:r>
            <a:r>
              <a:rPr lang="tr-TR" sz="2400" b="1" dirty="0" smtClean="0">
                <a:latin typeface="Bahnschrift" panose="020B0502040204020203" pitchFamily="34" charset="0"/>
              </a:rPr>
              <a:t> </a:t>
            </a:r>
            <a:r>
              <a:rPr lang="tr-TR" sz="2400" dirty="0" smtClean="0">
                <a:latin typeface="Bahnschrift" panose="020B0502040204020203" pitchFamily="34" charset="0"/>
              </a:rPr>
              <a:t>Başka </a:t>
            </a:r>
            <a:r>
              <a:rPr lang="tr-TR" sz="2400" dirty="0">
                <a:latin typeface="Bahnschrift" panose="020B0502040204020203" pitchFamily="34" charset="0"/>
              </a:rPr>
              <a:t>bir bütçe kalemi altında verilen maliyetleri içermeyen ve genel idari </a:t>
            </a:r>
            <a:r>
              <a:rPr lang="tr-TR" sz="2400" dirty="0" smtClean="0">
                <a:latin typeface="Bahnschrift" panose="020B0502040204020203" pitchFamily="34" charset="0"/>
              </a:rPr>
              <a:t>giderleri (elektrik</a:t>
            </a:r>
            <a:r>
              <a:rPr lang="tr-TR" sz="2400" dirty="0">
                <a:latin typeface="Bahnschrift" panose="020B0502040204020203" pitchFamily="34" charset="0"/>
              </a:rPr>
              <a:t>, su, ısınma maliyetleri </a:t>
            </a:r>
            <a:r>
              <a:rPr lang="tr-TR" sz="2400" dirty="0" smtClean="0">
                <a:latin typeface="Bahnschrift" panose="020B0502040204020203" pitchFamily="34" charset="0"/>
              </a:rPr>
              <a:t>vb</a:t>
            </a:r>
            <a:r>
              <a:rPr lang="tr-TR" sz="2400" dirty="0">
                <a:latin typeface="Bahnschrift" panose="020B0502040204020203" pitchFamily="34" charset="0"/>
              </a:rPr>
              <a:t>.) karşılamak üzere projenin toplam uygun maliyetlerinin %5’ini </a:t>
            </a:r>
            <a:r>
              <a:rPr lang="tr-TR" sz="2400" dirty="0" smtClean="0">
                <a:latin typeface="Bahnschrift" panose="020B0502040204020203" pitchFamily="34" charset="0"/>
              </a:rPr>
              <a:t>aşmayacak şekilde </a:t>
            </a:r>
            <a:r>
              <a:rPr lang="tr-TR" sz="2400" dirty="0">
                <a:latin typeface="Bahnschrift" panose="020B0502040204020203" pitchFamily="34" charset="0"/>
              </a:rPr>
              <a:t>belirlenmiş olan götürü tutardır.</a:t>
            </a:r>
          </a:p>
        </p:txBody>
      </p:sp>
    </p:spTree>
    <p:extLst>
      <p:ext uri="{BB962C8B-B14F-4D97-AF65-F5344CB8AC3E}">
        <p14:creationId xmlns:p14="http://schemas.microsoft.com/office/powerpoint/2010/main" val="311379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Destekleyici ve Zorunlu Belgeler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77475"/>
              </p:ext>
            </p:extLst>
          </p:nvPr>
        </p:nvGraphicFramePr>
        <p:xfrm>
          <a:off x="513806" y="909318"/>
          <a:ext cx="11207931" cy="5733991"/>
        </p:xfrm>
        <a:graphic>
          <a:graphicData uri="http://schemas.openxmlformats.org/drawingml/2006/table">
            <a:tbl>
              <a:tblPr/>
              <a:tblGrid>
                <a:gridCol w="9718765">
                  <a:extLst>
                    <a:ext uri="{9D8B030D-6E8A-4147-A177-3AD203B41FA5}">
                      <a16:colId xmlns:a16="http://schemas.microsoft.com/office/drawing/2014/main" val="948759909"/>
                    </a:ext>
                  </a:extLst>
                </a:gridCol>
                <a:gridCol w="766355">
                  <a:extLst>
                    <a:ext uri="{9D8B030D-6E8A-4147-A177-3AD203B41FA5}">
                      <a16:colId xmlns:a16="http://schemas.microsoft.com/office/drawing/2014/main" val="3710536225"/>
                    </a:ext>
                  </a:extLst>
                </a:gridCol>
                <a:gridCol w="722811">
                  <a:extLst>
                    <a:ext uri="{9D8B030D-6E8A-4147-A177-3AD203B41FA5}">
                      <a16:colId xmlns:a16="http://schemas.microsoft.com/office/drawing/2014/main" val="4141065622"/>
                    </a:ext>
                  </a:extLst>
                </a:gridCol>
              </a:tblGrid>
              <a:tr h="53010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Mikro ve Küçük Ölçekli İşletmeler İçin Destekleyici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Zorunlu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Avantaj Sağlayıcı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9759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Esnaf sicili veya ticaret sicili kayıt örneği </a:t>
                      </a:r>
                      <a:r>
                        <a:rPr lang="tr-TR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(Güncel)</a:t>
                      </a:r>
                      <a:endParaRPr lang="tr-TR" sz="1200" b="0" i="0" u="none" strike="noStrike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5449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Oda faaliyet belgesi </a:t>
                      </a: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örneği </a:t>
                      </a:r>
                      <a:r>
                        <a:rPr lang="tr-TR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(Güncel)</a:t>
                      </a:r>
                      <a:endParaRPr lang="tr-TR" sz="1200" b="0" i="0" u="none" strike="noStrike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694821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Ticaret sicil gazetesi veya esnaf sanatkârlar sicil gazetesi örneği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468071"/>
                  </a:ext>
                </a:extLst>
              </a:tr>
              <a:tr h="4686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Varsa 2023 ve 2024 yıllarına ait gelir tablosu ve bilançosunun ya da işletme hesap özetinin; ya da yeni kurulmuş ve faaliyette olan işletmeler için kuruluş bilançosu ve en son mali durum tahmininin serbest muhasebeci ve/veya mali müşavir onaylı nüshası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597352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Varsa Sosyal Güvenlik Kurumundan alınmış ve 2023 ve 2024 yıllarına ait SGK çalışan listesi (e-bildirge vb.)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8342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E-devlet kapısı üzerinden alınan İşletme Sınıfı ve KOBİ Vasfı Belgesi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654900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Temsil ve ilzama yetkili kişi(</a:t>
                      </a:r>
                      <a:r>
                        <a:rPr lang="tr-T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ler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)in isim(</a:t>
                      </a:r>
                      <a:r>
                        <a:rPr lang="tr-T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ler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)inin ve imzalarının noter tasdikli imza sirküleri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41116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 kapsamında gerçekleştirilecek 100.000,00 TL’nin üzerindeki mal, hizmet satın alımları ile yapım işlerine yönelik genel ve teknik özelliklerin belirtildiği şartname taslakları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19258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 kapsamında gerçekleştirilecek 100.000,00 TL’nin üzerindeki mal, hizmet satın alımları ile yapım işlerine yönelik farklı tedarikçilerden alınmış 3 adet proforma fatura/ fiyat teklif mektubu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29162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Projenin uygulanması için mevzuat gereğince ilgili makamlardan alınması gerekli olan her türlü izin, ruhsat, yetki, lisans gibi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7123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Mülkiyet Durumu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18587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Yapım işi varsa bu projelere özel belgeler( izin, ruhsat, keşif özeti, ÇED Raporu vb.)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886291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Projenin gerçekleşeceği yere ait en az 5 adet fotoğraf (Üretim yapan firmalar için; dış görünüm, mevcut üretim hattı, idari ofis vs. ait fotoğraflar olmalıdır.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331057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Genç ve kadın yönetici/çalışan sayısı beyanı. (</a:t>
                      </a:r>
                      <a:r>
                        <a:rPr lang="tr-T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KAYS’tan</a:t>
                      </a:r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 çıktısı alınarak imzalanacak ve kaşelenecek, sonrasında sisteme yüklenecektir. (İlgili şartları sağlayanlar artı puan alacaktır.)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16050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Var ise diğer destekleyici belgeler (ulusal ya da uluslararası sertifika, patent, marka, coğrafi işaret, vb.)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298262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A (Başvuru Formu)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316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B (Bütçe-Excel Formatında B1,B2,B3,B4)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831046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C (Mantıksal Çerçeve)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72878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D Projede Yer Alan Kilit Personelin Özgeçmişi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47498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F Proje Düzeyi Performans Göstergeleri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37791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G Kadın ve Genç Çalışan Sayısı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07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>
            <a:extLst>
              <a:ext uri="{FF2B5EF4-FFF2-40B4-BE49-F238E27FC236}">
                <a16:creationId xmlns:a16="http://schemas.microsoft.com/office/drawing/2014/main" id="{0FAAB46B-5E35-4614-BEE5-8DB168635CCE}"/>
              </a:ext>
            </a:extLst>
          </p:cNvPr>
          <p:cNvGrpSpPr/>
          <p:nvPr/>
        </p:nvGrpSpPr>
        <p:grpSpPr>
          <a:xfrm>
            <a:off x="4695657" y="900947"/>
            <a:ext cx="7079645" cy="3212952"/>
            <a:chOff x="6726931" y="2348177"/>
            <a:chExt cx="12197258" cy="5165572"/>
          </a:xfrm>
        </p:grpSpPr>
        <p:grpSp>
          <p:nvGrpSpPr>
            <p:cNvPr id="10" name="Grup 9">
              <a:extLst>
                <a:ext uri="{FF2B5EF4-FFF2-40B4-BE49-F238E27FC236}">
                  <a16:creationId xmlns:a16="http://schemas.microsoft.com/office/drawing/2014/main" id="{31B850EF-36C9-4DE5-9A04-0FCD79AE9291}"/>
                </a:ext>
              </a:extLst>
            </p:cNvPr>
            <p:cNvGrpSpPr/>
            <p:nvPr/>
          </p:nvGrpSpPr>
          <p:grpSpPr>
            <a:xfrm>
              <a:off x="6726931" y="2348177"/>
              <a:ext cx="11561069" cy="5165572"/>
              <a:chOff x="6726931" y="2348177"/>
              <a:chExt cx="11561069" cy="5165572"/>
            </a:xfrm>
          </p:grpSpPr>
          <p:pic>
            <p:nvPicPr>
              <p:cNvPr id="17" name="Resim 16">
                <a:extLst>
                  <a:ext uri="{FF2B5EF4-FFF2-40B4-BE49-F238E27FC236}">
                    <a16:creationId xmlns:a16="http://schemas.microsoft.com/office/drawing/2014/main" id="{0636AF7A-D2C5-4547-B0DD-650BA53E8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06" t="17024" r="5105" b="29846"/>
              <a:stretch/>
            </p:blipFill>
            <p:spPr>
              <a:xfrm>
                <a:off x="6726931" y="2348177"/>
                <a:ext cx="11561069" cy="5165572"/>
              </a:xfrm>
              <a:prstGeom prst="rect">
                <a:avLst/>
              </a:prstGeom>
            </p:spPr>
          </p:pic>
          <p:grpSp>
            <p:nvGrpSpPr>
              <p:cNvPr id="18" name="Grup 17">
                <a:extLst>
                  <a:ext uri="{FF2B5EF4-FFF2-40B4-BE49-F238E27FC236}">
                    <a16:creationId xmlns:a16="http://schemas.microsoft.com/office/drawing/2014/main" id="{1294E9A0-452A-4467-82C7-B246E1E6E9F0}"/>
                  </a:ext>
                </a:extLst>
              </p:cNvPr>
              <p:cNvGrpSpPr/>
              <p:nvPr/>
            </p:nvGrpSpPr>
            <p:grpSpPr>
              <a:xfrm>
                <a:off x="7198215" y="2747827"/>
                <a:ext cx="10134515" cy="4104730"/>
                <a:chOff x="7198215" y="2747827"/>
                <a:chExt cx="10134515" cy="410473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8BA1EAA-7012-444F-BA38-2C4D382B698D}"/>
                    </a:ext>
                  </a:extLst>
                </p:cNvPr>
                <p:cNvSpPr/>
                <p:nvPr/>
              </p:nvSpPr>
              <p:spPr>
                <a:xfrm>
                  <a:off x="11676743" y="6238893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7AA8332-1706-4FD8-BEAD-B3041A9704DE}"/>
                    </a:ext>
                  </a:extLst>
                </p:cNvPr>
                <p:cNvSpPr/>
                <p:nvPr/>
              </p:nvSpPr>
              <p:spPr>
                <a:xfrm>
                  <a:off x="7503015" y="2747827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40048E0-8652-496C-94B5-7E48726B660C}"/>
                    </a:ext>
                  </a:extLst>
                </p:cNvPr>
                <p:cNvSpPr/>
                <p:nvPr/>
              </p:nvSpPr>
              <p:spPr>
                <a:xfrm>
                  <a:off x="9614317" y="3414034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628A74F-8E81-474B-A631-81303D0598D4}"/>
                    </a:ext>
                  </a:extLst>
                </p:cNvPr>
                <p:cNvSpPr/>
                <p:nvPr/>
              </p:nvSpPr>
              <p:spPr>
                <a:xfrm>
                  <a:off x="8268766" y="2928685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73C1E2C-EFAF-434B-A631-62FC22FC3FB7}"/>
                    </a:ext>
                  </a:extLst>
                </p:cNvPr>
                <p:cNvSpPr/>
                <p:nvPr/>
              </p:nvSpPr>
              <p:spPr>
                <a:xfrm>
                  <a:off x="13772660" y="5874280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4A0416-6800-480E-9CFC-15DAD2A0319E}"/>
                    </a:ext>
                  </a:extLst>
                </p:cNvPr>
                <p:cNvSpPr/>
                <p:nvPr/>
              </p:nvSpPr>
              <p:spPr>
                <a:xfrm>
                  <a:off x="7198215" y="5013756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8E3CFA8-7FC8-4815-BCD6-7A8CD1AA4F2B}"/>
                    </a:ext>
                  </a:extLst>
                </p:cNvPr>
                <p:cNvSpPr/>
                <p:nvPr/>
              </p:nvSpPr>
              <p:spPr>
                <a:xfrm>
                  <a:off x="15925800" y="5715852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773A19-75F9-4FD8-92EE-F5E53586B3F3}"/>
                    </a:ext>
                  </a:extLst>
                </p:cNvPr>
                <p:cNvSpPr/>
                <p:nvPr/>
              </p:nvSpPr>
              <p:spPr>
                <a:xfrm>
                  <a:off x="16723130" y="5068224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29CF7E6-8764-4534-B897-0B8C91ED08EF}"/>
                    </a:ext>
                  </a:extLst>
                </p:cNvPr>
                <p:cNvSpPr/>
                <p:nvPr/>
              </p:nvSpPr>
              <p:spPr>
                <a:xfrm>
                  <a:off x="14868990" y="5684730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E8D4C58-7AB4-4562-A851-04A198B5D8D1}"/>
                    </a:ext>
                  </a:extLst>
                </p:cNvPr>
                <p:cNvSpPr/>
                <p:nvPr/>
              </p:nvSpPr>
              <p:spPr>
                <a:xfrm>
                  <a:off x="16687800" y="3716783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8C320C8-B366-4048-B087-ED0A1E9E3BC6}"/>
                    </a:ext>
                  </a:extLst>
                </p:cNvPr>
                <p:cNvSpPr/>
                <p:nvPr/>
              </p:nvSpPr>
              <p:spPr>
                <a:xfrm>
                  <a:off x="9153366" y="3988989"/>
                  <a:ext cx="609600" cy="613664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17000"/>
                  </a:schemeClr>
                </a:solidFill>
                <a:ln w="57150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>
                    <a:defRPr/>
                  </a:pPr>
                  <a:endParaRPr lang="tr-TR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601E64-F4FD-4790-A639-DD18E528B451}"/>
                </a:ext>
              </a:extLst>
            </p:cNvPr>
            <p:cNvSpPr/>
            <p:nvPr/>
          </p:nvSpPr>
          <p:spPr>
            <a:xfrm>
              <a:off x="15747424" y="6566615"/>
              <a:ext cx="258747" cy="257792"/>
            </a:xfrm>
            <a:prstGeom prst="ellipse">
              <a:avLst/>
            </a:prstGeom>
            <a:solidFill>
              <a:schemeClr val="accent1">
                <a:lumMod val="50000"/>
                <a:alpha val="20000"/>
              </a:schemeClr>
            </a:solidFill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tr-TR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967">
              <a:extLst>
                <a:ext uri="{FF2B5EF4-FFF2-40B4-BE49-F238E27FC236}">
                  <a16:creationId xmlns:a16="http://schemas.microsoft.com/office/drawing/2014/main" id="{94F31944-B370-4B68-BC26-331AFCF784C1}"/>
                </a:ext>
              </a:extLst>
            </p:cNvPr>
            <p:cNvSpPr txBox="1"/>
            <p:nvPr/>
          </p:nvSpPr>
          <p:spPr>
            <a:xfrm>
              <a:off x="15922661" y="6513547"/>
              <a:ext cx="3001528" cy="46620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933" i="1" kern="0" dirty="0">
                  <a:solidFill>
                    <a:srgbClr val="192954"/>
                  </a:solidFill>
                  <a:latin typeface="Arial"/>
                  <a:cs typeface="Arial"/>
                </a:rPr>
                <a:t>Pilot Bölgeler</a:t>
              </a:r>
              <a:endParaRPr lang="en-US" sz="933" i="1" kern="0" dirty="0">
                <a:solidFill>
                  <a:srgbClr val="192954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C41C765A-A241-4F39-85F9-0586F95C1F59}"/>
              </a:ext>
            </a:extLst>
          </p:cNvPr>
          <p:cNvGrpSpPr/>
          <p:nvPr/>
        </p:nvGrpSpPr>
        <p:grpSpPr>
          <a:xfrm>
            <a:off x="843674" y="2379636"/>
            <a:ext cx="9781797" cy="4285482"/>
            <a:chOff x="1184579" y="3320174"/>
            <a:chExt cx="14672695" cy="6428223"/>
          </a:xfrm>
        </p:grpSpPr>
        <p:sp>
          <p:nvSpPr>
            <p:cNvPr id="31" name="TextBox 957">
              <a:extLst>
                <a:ext uri="{FF2B5EF4-FFF2-40B4-BE49-F238E27FC236}">
                  <a16:creationId xmlns:a16="http://schemas.microsoft.com/office/drawing/2014/main" id="{BEB09780-6CC1-4BB7-9EDC-E23F8361B9AD}"/>
                </a:ext>
              </a:extLst>
            </p:cNvPr>
            <p:cNvSpPr txBox="1"/>
            <p:nvPr/>
          </p:nvSpPr>
          <p:spPr>
            <a:xfrm>
              <a:off x="1212935" y="4595912"/>
              <a:ext cx="2618203" cy="492319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defTabSz="1086656">
                <a:defRPr/>
              </a:pPr>
              <a:r>
                <a:rPr lang="tr-TR" sz="1533" b="1" spc="67" dirty="0">
                  <a:solidFill>
                    <a:srgbClr val="192954"/>
                  </a:solidFill>
                  <a:latin typeface="Bahnschrift" panose="020B0502040204020203" pitchFamily="34" charset="0"/>
                </a:rPr>
                <a:t>Bütçe</a:t>
              </a:r>
              <a:endParaRPr lang="id-ID" sz="1533" b="1" spc="67" dirty="0">
                <a:solidFill>
                  <a:srgbClr val="19295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2" name="TextBox 959">
              <a:extLst>
                <a:ext uri="{FF2B5EF4-FFF2-40B4-BE49-F238E27FC236}">
                  <a16:creationId xmlns:a16="http://schemas.microsoft.com/office/drawing/2014/main" id="{83148548-7BE3-491C-B8BA-0679708B6521}"/>
                </a:ext>
              </a:extLst>
            </p:cNvPr>
            <p:cNvSpPr txBox="1"/>
            <p:nvPr/>
          </p:nvSpPr>
          <p:spPr>
            <a:xfrm>
              <a:off x="1184579" y="4983464"/>
              <a:ext cx="2837665" cy="47385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1333" dirty="0">
                  <a:solidFill>
                    <a:srgbClr val="192954"/>
                  </a:solidFill>
                  <a:latin typeface="Bahnschrift" panose="020B0502040204020203" pitchFamily="34" charset="0"/>
                  <a:cs typeface="Aileron"/>
                </a:rPr>
                <a:t>400 Milyon$</a:t>
              </a:r>
              <a:endParaRPr lang="en-US" sz="1333" dirty="0">
                <a:solidFill>
                  <a:srgbClr val="192954"/>
                </a:solidFill>
                <a:latin typeface="Bahnschrift" panose="020B0502040204020203" pitchFamily="34" charset="0"/>
                <a:cs typeface="Aileron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C11E254-265E-4D1D-9264-7FD58F32D2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3492" y="4333457"/>
              <a:ext cx="1255256" cy="125558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id-ID" sz="3350" dirty="0">
                <a:solidFill>
                  <a:srgbClr val="968C8C"/>
                </a:solidFill>
                <a:latin typeface="Lato Light"/>
              </a:endParaRPr>
            </a:p>
          </p:txBody>
        </p:sp>
        <p:sp>
          <p:nvSpPr>
            <p:cNvPr id="34" name="TextBox 965">
              <a:extLst>
                <a:ext uri="{FF2B5EF4-FFF2-40B4-BE49-F238E27FC236}">
                  <a16:creationId xmlns:a16="http://schemas.microsoft.com/office/drawing/2014/main" id="{B2690A1F-5AA6-4499-83E9-C6E6FEB4FE77}"/>
                </a:ext>
              </a:extLst>
            </p:cNvPr>
            <p:cNvSpPr txBox="1"/>
            <p:nvPr/>
          </p:nvSpPr>
          <p:spPr>
            <a:xfrm>
              <a:off x="4141832" y="5609504"/>
              <a:ext cx="2618203" cy="846166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defTabSz="1086656">
                <a:defRPr/>
              </a:pPr>
              <a:r>
                <a:rPr lang="tr-TR" sz="1533" b="1" spc="67" dirty="0">
                  <a:solidFill>
                    <a:srgbClr val="192954"/>
                  </a:solidFill>
                  <a:latin typeface="Bahnschrift" panose="020B0502040204020203" pitchFamily="34" charset="0"/>
                </a:rPr>
                <a:t>Finansman Kuruluşu </a:t>
              </a:r>
              <a:endParaRPr lang="id-ID" sz="1533" b="1" spc="67" dirty="0">
                <a:solidFill>
                  <a:srgbClr val="19295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5" name="TextBox 967">
              <a:extLst>
                <a:ext uri="{FF2B5EF4-FFF2-40B4-BE49-F238E27FC236}">
                  <a16:creationId xmlns:a16="http://schemas.microsoft.com/office/drawing/2014/main" id="{09CBEE50-2B32-450C-8A37-E0C6A75AA95F}"/>
                </a:ext>
              </a:extLst>
            </p:cNvPr>
            <p:cNvSpPr txBox="1"/>
            <p:nvPr/>
          </p:nvSpPr>
          <p:spPr>
            <a:xfrm>
              <a:off x="4124888" y="6342888"/>
              <a:ext cx="2837665" cy="47385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1333" dirty="0">
                  <a:solidFill>
                    <a:srgbClr val="192954"/>
                  </a:solidFill>
                  <a:latin typeface="Bahnschrift" panose="020B0502040204020203" pitchFamily="34" charset="0"/>
                  <a:cs typeface="Aileron"/>
                </a:rPr>
                <a:t>Dünya Bankası </a:t>
              </a:r>
              <a:endParaRPr lang="en-US" sz="1333" dirty="0">
                <a:solidFill>
                  <a:srgbClr val="192954"/>
                </a:solidFill>
                <a:latin typeface="Bahnschrift" panose="020B0502040204020203" pitchFamily="34" charset="0"/>
                <a:cs typeface="Aileron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3422661C-44E5-41C7-A656-9C7087B45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5853" y="6402663"/>
              <a:ext cx="1255256" cy="125558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id-ID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37" name="Freeform 101">
              <a:extLst>
                <a:ext uri="{FF2B5EF4-FFF2-40B4-BE49-F238E27FC236}">
                  <a16:creationId xmlns:a16="http://schemas.microsoft.com/office/drawing/2014/main" id="{1F96BDAA-BD19-424C-9707-D72C4B94E3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73357" y="7694079"/>
              <a:ext cx="400050" cy="464345"/>
            </a:xfrm>
            <a:custGeom>
              <a:avLst/>
              <a:gdLst>
                <a:gd name="T0" fmla="*/ 54 w 56"/>
                <a:gd name="T1" fmla="*/ 46 h 65"/>
                <a:gd name="T2" fmla="*/ 48 w 56"/>
                <a:gd name="T3" fmla="*/ 46 h 65"/>
                <a:gd name="T4" fmla="*/ 48 w 56"/>
                <a:gd name="T5" fmla="*/ 33 h 65"/>
                <a:gd name="T6" fmla="*/ 46 w 56"/>
                <a:gd name="T7" fmla="*/ 31 h 65"/>
                <a:gd name="T8" fmla="*/ 42 w 56"/>
                <a:gd name="T9" fmla="*/ 31 h 65"/>
                <a:gd name="T10" fmla="*/ 38 w 56"/>
                <a:gd name="T11" fmla="*/ 31 h 65"/>
                <a:gd name="T12" fmla="*/ 30 w 56"/>
                <a:gd name="T13" fmla="*/ 31 h 65"/>
                <a:gd name="T14" fmla="*/ 30 w 56"/>
                <a:gd name="T15" fmla="*/ 20 h 65"/>
                <a:gd name="T16" fmla="*/ 36 w 56"/>
                <a:gd name="T17" fmla="*/ 20 h 65"/>
                <a:gd name="T18" fmla="*/ 38 w 56"/>
                <a:gd name="T19" fmla="*/ 18 h 65"/>
                <a:gd name="T20" fmla="*/ 38 w 56"/>
                <a:gd name="T21" fmla="*/ 2 h 65"/>
                <a:gd name="T22" fmla="*/ 36 w 56"/>
                <a:gd name="T23" fmla="*/ 0 h 65"/>
                <a:gd name="T24" fmla="*/ 20 w 56"/>
                <a:gd name="T25" fmla="*/ 0 h 65"/>
                <a:gd name="T26" fmla="*/ 18 w 56"/>
                <a:gd name="T27" fmla="*/ 2 h 65"/>
                <a:gd name="T28" fmla="*/ 18 w 56"/>
                <a:gd name="T29" fmla="*/ 18 h 65"/>
                <a:gd name="T30" fmla="*/ 20 w 56"/>
                <a:gd name="T31" fmla="*/ 20 h 65"/>
                <a:gd name="T32" fmla="*/ 26 w 56"/>
                <a:gd name="T33" fmla="*/ 20 h 65"/>
                <a:gd name="T34" fmla="*/ 26 w 56"/>
                <a:gd name="T35" fmla="*/ 31 h 65"/>
                <a:gd name="T36" fmla="*/ 10 w 56"/>
                <a:gd name="T37" fmla="*/ 31 h 65"/>
                <a:gd name="T38" fmla="*/ 8 w 56"/>
                <a:gd name="T39" fmla="*/ 33 h 65"/>
                <a:gd name="T40" fmla="*/ 8 w 56"/>
                <a:gd name="T41" fmla="*/ 46 h 65"/>
                <a:gd name="T42" fmla="*/ 2 w 56"/>
                <a:gd name="T43" fmla="*/ 46 h 65"/>
                <a:gd name="T44" fmla="*/ 0 w 56"/>
                <a:gd name="T45" fmla="*/ 48 h 65"/>
                <a:gd name="T46" fmla="*/ 0 w 56"/>
                <a:gd name="T47" fmla="*/ 63 h 65"/>
                <a:gd name="T48" fmla="*/ 2 w 56"/>
                <a:gd name="T49" fmla="*/ 65 h 65"/>
                <a:gd name="T50" fmla="*/ 17 w 56"/>
                <a:gd name="T51" fmla="*/ 65 h 65"/>
                <a:gd name="T52" fmla="*/ 19 w 56"/>
                <a:gd name="T53" fmla="*/ 63 h 65"/>
                <a:gd name="T54" fmla="*/ 19 w 56"/>
                <a:gd name="T55" fmla="*/ 48 h 65"/>
                <a:gd name="T56" fmla="*/ 17 w 56"/>
                <a:gd name="T57" fmla="*/ 46 h 65"/>
                <a:gd name="T58" fmla="*/ 11 w 56"/>
                <a:gd name="T59" fmla="*/ 46 h 65"/>
                <a:gd name="T60" fmla="*/ 11 w 56"/>
                <a:gd name="T61" fmla="*/ 35 h 65"/>
                <a:gd name="T62" fmla="*/ 38 w 56"/>
                <a:gd name="T63" fmla="*/ 35 h 65"/>
                <a:gd name="T64" fmla="*/ 42 w 56"/>
                <a:gd name="T65" fmla="*/ 35 h 65"/>
                <a:gd name="T66" fmla="*/ 45 w 56"/>
                <a:gd name="T67" fmla="*/ 35 h 65"/>
                <a:gd name="T68" fmla="*/ 45 w 56"/>
                <a:gd name="T69" fmla="*/ 46 h 65"/>
                <a:gd name="T70" fmla="*/ 38 w 56"/>
                <a:gd name="T71" fmla="*/ 46 h 65"/>
                <a:gd name="T72" fmla="*/ 37 w 56"/>
                <a:gd name="T73" fmla="*/ 48 h 65"/>
                <a:gd name="T74" fmla="*/ 37 w 56"/>
                <a:gd name="T75" fmla="*/ 63 h 65"/>
                <a:gd name="T76" fmla="*/ 38 w 56"/>
                <a:gd name="T77" fmla="*/ 65 h 65"/>
                <a:gd name="T78" fmla="*/ 54 w 56"/>
                <a:gd name="T79" fmla="*/ 65 h 65"/>
                <a:gd name="T80" fmla="*/ 56 w 56"/>
                <a:gd name="T81" fmla="*/ 63 h 65"/>
                <a:gd name="T82" fmla="*/ 56 w 56"/>
                <a:gd name="T83" fmla="*/ 48 h 65"/>
                <a:gd name="T84" fmla="*/ 54 w 56"/>
                <a:gd name="T85" fmla="*/ 46 h 65"/>
                <a:gd name="T86" fmla="*/ 22 w 56"/>
                <a:gd name="T87" fmla="*/ 4 h 65"/>
                <a:gd name="T88" fmla="*/ 34 w 56"/>
                <a:gd name="T89" fmla="*/ 4 h 65"/>
                <a:gd name="T90" fmla="*/ 34 w 56"/>
                <a:gd name="T91" fmla="*/ 16 h 65"/>
                <a:gd name="T92" fmla="*/ 22 w 56"/>
                <a:gd name="T93" fmla="*/ 16 h 65"/>
                <a:gd name="T94" fmla="*/ 22 w 56"/>
                <a:gd name="T95" fmla="*/ 4 h 65"/>
                <a:gd name="T96" fmla="*/ 15 w 56"/>
                <a:gd name="T97" fmla="*/ 61 h 65"/>
                <a:gd name="T98" fmla="*/ 4 w 56"/>
                <a:gd name="T99" fmla="*/ 61 h 65"/>
                <a:gd name="T100" fmla="*/ 4 w 56"/>
                <a:gd name="T101" fmla="*/ 50 h 65"/>
                <a:gd name="T102" fmla="*/ 15 w 56"/>
                <a:gd name="T103" fmla="*/ 50 h 65"/>
                <a:gd name="T104" fmla="*/ 15 w 56"/>
                <a:gd name="T105" fmla="*/ 61 h 65"/>
                <a:gd name="T106" fmla="*/ 52 w 56"/>
                <a:gd name="T107" fmla="*/ 61 h 65"/>
                <a:gd name="T108" fmla="*/ 40 w 56"/>
                <a:gd name="T109" fmla="*/ 61 h 65"/>
                <a:gd name="T110" fmla="*/ 40 w 56"/>
                <a:gd name="T111" fmla="*/ 50 h 65"/>
                <a:gd name="T112" fmla="*/ 52 w 56"/>
                <a:gd name="T113" fmla="*/ 50 h 65"/>
                <a:gd name="T114" fmla="*/ 52 w 56"/>
                <a:gd name="T115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" h="65">
                  <a:moveTo>
                    <a:pt x="54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7" y="31"/>
                    <a:pt x="46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0"/>
                    <a:pt x="38" y="19"/>
                    <a:pt x="38" y="18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9"/>
                    <a:pt x="19" y="20"/>
                    <a:pt x="20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8" y="32"/>
                    <a:pt x="8" y="33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6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9" y="65"/>
                    <a:pt x="19" y="64"/>
                    <a:pt x="19" y="63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6"/>
                    <a:pt x="19" y="46"/>
                    <a:pt x="17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4"/>
                    <a:pt x="37" y="65"/>
                    <a:pt x="38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4"/>
                    <a:pt x="56" y="63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6"/>
                    <a:pt x="55" y="46"/>
                    <a:pt x="54" y="46"/>
                  </a:cubicBezTo>
                  <a:close/>
                  <a:moveTo>
                    <a:pt x="2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22" y="4"/>
                  </a:lnTo>
                  <a:close/>
                  <a:moveTo>
                    <a:pt x="15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15" y="50"/>
                    <a:pt x="15" y="50"/>
                    <a:pt x="15" y="50"/>
                  </a:cubicBezTo>
                  <a:lnTo>
                    <a:pt x="15" y="61"/>
                  </a:lnTo>
                  <a:close/>
                  <a:moveTo>
                    <a:pt x="52" y="61"/>
                  </a:moveTo>
                  <a:cubicBezTo>
                    <a:pt x="40" y="61"/>
                    <a:pt x="40" y="61"/>
                    <a:pt x="40" y="6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52" y="50"/>
                    <a:pt x="52" y="50"/>
                    <a:pt x="52" y="50"/>
                  </a:cubicBezTo>
                  <a:lnTo>
                    <a:pt x="52" y="6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th-TH" sz="335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38" name="TextBox 971">
              <a:extLst>
                <a:ext uri="{FF2B5EF4-FFF2-40B4-BE49-F238E27FC236}">
                  <a16:creationId xmlns:a16="http://schemas.microsoft.com/office/drawing/2014/main" id="{B1C639C7-2994-4E65-9B43-D6EE2645B906}"/>
                </a:ext>
              </a:extLst>
            </p:cNvPr>
            <p:cNvSpPr txBox="1"/>
            <p:nvPr/>
          </p:nvSpPr>
          <p:spPr>
            <a:xfrm>
              <a:off x="10200863" y="7700061"/>
              <a:ext cx="2618203" cy="846166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defTabSz="1086656">
                <a:defRPr/>
              </a:pPr>
              <a:r>
                <a:rPr lang="tr-TR" sz="1533" b="1" spc="67" dirty="0">
                  <a:solidFill>
                    <a:srgbClr val="192954"/>
                  </a:solidFill>
                  <a:latin typeface="Bahnschrift" panose="020B0502040204020203" pitchFamily="34" charset="0"/>
                </a:rPr>
                <a:t>Uygulama Süresi</a:t>
              </a:r>
              <a:endParaRPr lang="id-ID" sz="1533" b="1" spc="67" dirty="0">
                <a:solidFill>
                  <a:srgbClr val="19295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9" name="TextBox 973">
              <a:extLst>
                <a:ext uri="{FF2B5EF4-FFF2-40B4-BE49-F238E27FC236}">
                  <a16:creationId xmlns:a16="http://schemas.microsoft.com/office/drawing/2014/main" id="{7676B015-BC29-4375-8912-43394A9CB128}"/>
                </a:ext>
              </a:extLst>
            </p:cNvPr>
            <p:cNvSpPr txBox="1"/>
            <p:nvPr/>
          </p:nvSpPr>
          <p:spPr>
            <a:xfrm>
              <a:off x="10245461" y="8417132"/>
              <a:ext cx="3211042" cy="47385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1333" dirty="0">
                  <a:solidFill>
                    <a:srgbClr val="192954"/>
                  </a:solidFill>
                  <a:latin typeface="Bahnschrift" panose="020B0502040204020203" pitchFamily="34" charset="0"/>
                  <a:cs typeface="Aileron"/>
                </a:rPr>
                <a:t>7 Yıl</a:t>
              </a: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A080ADC-755F-4DEB-A92C-74120451DF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3749" y="5380645"/>
              <a:ext cx="1255256" cy="125558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id-ID" sz="3350" dirty="0">
                <a:solidFill>
                  <a:srgbClr val="968C8C"/>
                </a:solidFill>
                <a:latin typeface="Lato Light"/>
              </a:endParaRPr>
            </a:p>
          </p:txBody>
        </p:sp>
        <p:sp>
          <p:nvSpPr>
            <p:cNvPr id="41" name="TextBox 965">
              <a:extLst>
                <a:ext uri="{FF2B5EF4-FFF2-40B4-BE49-F238E27FC236}">
                  <a16:creationId xmlns:a16="http://schemas.microsoft.com/office/drawing/2014/main" id="{C783B578-EAAF-4B6B-9DA2-18E2D0134156}"/>
                </a:ext>
              </a:extLst>
            </p:cNvPr>
            <p:cNvSpPr txBox="1"/>
            <p:nvPr/>
          </p:nvSpPr>
          <p:spPr>
            <a:xfrm>
              <a:off x="7133208" y="6640123"/>
              <a:ext cx="2582113" cy="492320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defTabSz="1086656">
                <a:defRPr/>
              </a:pPr>
              <a:r>
                <a:rPr lang="tr-TR" sz="1533" b="1" spc="67" dirty="0">
                  <a:solidFill>
                    <a:srgbClr val="192954"/>
                  </a:solidFill>
                  <a:latin typeface="Bahnschrift" panose="020B0502040204020203" pitchFamily="34" charset="0"/>
                </a:rPr>
                <a:t>Uygulama Alanı</a:t>
              </a:r>
              <a:endParaRPr lang="id-ID" sz="1533" b="1" spc="67" dirty="0">
                <a:solidFill>
                  <a:srgbClr val="192954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42" name="TextBox 967">
              <a:extLst>
                <a:ext uri="{FF2B5EF4-FFF2-40B4-BE49-F238E27FC236}">
                  <a16:creationId xmlns:a16="http://schemas.microsoft.com/office/drawing/2014/main" id="{7460991C-D151-41B9-A22A-ABE11EF60DBC}"/>
                </a:ext>
              </a:extLst>
            </p:cNvPr>
            <p:cNvSpPr txBox="1"/>
            <p:nvPr/>
          </p:nvSpPr>
          <p:spPr>
            <a:xfrm>
              <a:off x="7124594" y="7094134"/>
              <a:ext cx="2837665" cy="78153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1333" dirty="0">
                  <a:solidFill>
                    <a:srgbClr val="192954"/>
                  </a:solidFill>
                  <a:latin typeface="Bahnschrift" panose="020B0502040204020203" pitchFamily="34" charset="0"/>
                  <a:cs typeface="Aileron"/>
                </a:rPr>
                <a:t>26 Düzey 2 Bölgesi</a:t>
              </a:r>
            </a:p>
            <a:p>
              <a:pPr defTabSz="1086656">
                <a:defRPr/>
              </a:pPr>
              <a:endParaRPr lang="en-US" sz="1333" dirty="0">
                <a:solidFill>
                  <a:srgbClr val="192954"/>
                </a:solidFill>
                <a:latin typeface="Bahnschrift" panose="020B0502040204020203" pitchFamily="34" charset="0"/>
                <a:cs typeface="Aileron"/>
              </a:endParaRPr>
            </a:p>
          </p:txBody>
        </p:sp>
        <p:pic>
          <p:nvPicPr>
            <p:cNvPr id="43" name="Picture 19">
              <a:extLst>
                <a:ext uri="{FF2B5EF4-FFF2-40B4-BE49-F238E27FC236}">
                  <a16:creationId xmlns:a16="http://schemas.microsoft.com/office/drawing/2014/main" id="{7EDB1544-7184-496F-937B-09D743950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89129" y="5692298"/>
              <a:ext cx="604696" cy="601547"/>
            </a:xfrm>
            <a:prstGeom prst="rect">
              <a:avLst/>
            </a:prstGeom>
          </p:spPr>
        </p:pic>
        <p:pic>
          <p:nvPicPr>
            <p:cNvPr id="44" name="Grafik 71" descr="Tokalaşma">
              <a:extLst>
                <a:ext uri="{FF2B5EF4-FFF2-40B4-BE49-F238E27FC236}">
                  <a16:creationId xmlns:a16="http://schemas.microsoft.com/office/drawing/2014/main" id="{0DBA2C9E-DEF9-4300-A799-964B0D18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4772" y="4525218"/>
              <a:ext cx="914400" cy="914400"/>
            </a:xfrm>
            <a:prstGeom prst="rect">
              <a:avLst/>
            </a:prstGeom>
          </p:spPr>
        </p:pic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9E8AA4D-81CD-42BC-8E66-1198CC291A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52561" y="7357822"/>
              <a:ext cx="1255256" cy="125558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id-ID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46" name="TextBox 973">
              <a:extLst>
                <a:ext uri="{FF2B5EF4-FFF2-40B4-BE49-F238E27FC236}">
                  <a16:creationId xmlns:a16="http://schemas.microsoft.com/office/drawing/2014/main" id="{2A1CD5C5-BD1F-47EA-957A-25008EEBEBE7}"/>
                </a:ext>
              </a:extLst>
            </p:cNvPr>
            <p:cNvSpPr txBox="1"/>
            <p:nvPr/>
          </p:nvSpPr>
          <p:spPr>
            <a:xfrm>
              <a:off x="13019609" y="9274544"/>
              <a:ext cx="2837665" cy="47385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defTabSz="1086656">
                <a:defRPr/>
              </a:pPr>
              <a:r>
                <a:rPr lang="tr-TR" sz="1333" dirty="0">
                  <a:solidFill>
                    <a:srgbClr val="192954"/>
                  </a:solidFill>
                  <a:latin typeface="Bahnschrift" panose="020B0502040204020203" pitchFamily="34" charset="0"/>
                  <a:cs typeface="Aileron"/>
                </a:rPr>
                <a:t>STB KAGM</a:t>
              </a:r>
              <a:endParaRPr lang="en-US" sz="1333" dirty="0">
                <a:solidFill>
                  <a:srgbClr val="192954"/>
                </a:solidFill>
                <a:latin typeface="Bahnschrift" panose="020B0502040204020203" pitchFamily="34" charset="0"/>
                <a:cs typeface="Aileron"/>
              </a:endParaRPr>
            </a:p>
          </p:txBody>
        </p:sp>
        <p:pic>
          <p:nvPicPr>
            <p:cNvPr id="47" name="Grafik 77" descr="Kum saati">
              <a:extLst>
                <a:ext uri="{FF2B5EF4-FFF2-40B4-BE49-F238E27FC236}">
                  <a16:creationId xmlns:a16="http://schemas.microsoft.com/office/drawing/2014/main" id="{F27C5684-160C-4A94-A957-8B7445BB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71786" y="6672400"/>
              <a:ext cx="701062" cy="701062"/>
            </a:xfrm>
            <a:prstGeom prst="rect">
              <a:avLst/>
            </a:prstGeom>
          </p:spPr>
        </p:pic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E748CDD-3040-4361-9429-B039FF3F7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357" y="3320174"/>
              <a:ext cx="1255256" cy="1255583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1086656">
                <a:defRPr/>
              </a:pPr>
              <a:endParaRPr lang="id-ID" sz="3350" dirty="0">
                <a:solidFill>
                  <a:prstClr val="black"/>
                </a:solidFill>
                <a:latin typeface="Lato Light"/>
              </a:endParaRPr>
            </a:p>
          </p:txBody>
        </p:sp>
        <p:pic>
          <p:nvPicPr>
            <p:cNvPr id="49" name="Grafik 89" descr="Para">
              <a:extLst>
                <a:ext uri="{FF2B5EF4-FFF2-40B4-BE49-F238E27FC236}">
                  <a16:creationId xmlns:a16="http://schemas.microsoft.com/office/drawing/2014/main" id="{6321302B-C3CF-4047-BDE2-05B1356C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806089">
              <a:off x="1508878" y="3499484"/>
              <a:ext cx="771918" cy="771918"/>
            </a:xfrm>
            <a:prstGeom prst="rect">
              <a:avLst/>
            </a:prstGeom>
          </p:spPr>
        </p:pic>
        <p:sp>
          <p:nvSpPr>
            <p:cNvPr id="50" name="TextBox 971">
              <a:extLst>
                <a:ext uri="{FF2B5EF4-FFF2-40B4-BE49-F238E27FC236}">
                  <a16:creationId xmlns:a16="http://schemas.microsoft.com/office/drawing/2014/main" id="{4343B18E-D393-4A57-BAB0-8C90C219BB53}"/>
                </a:ext>
              </a:extLst>
            </p:cNvPr>
            <p:cNvSpPr txBox="1"/>
            <p:nvPr/>
          </p:nvSpPr>
          <p:spPr>
            <a:xfrm>
              <a:off x="12999720" y="8579744"/>
              <a:ext cx="2618203" cy="846167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defTabSz="1086656">
                <a:defRPr/>
              </a:pPr>
              <a:r>
                <a:rPr lang="tr-TR" sz="1533" b="1" spc="67" dirty="0">
                  <a:solidFill>
                    <a:srgbClr val="192954"/>
                  </a:solidFill>
                  <a:latin typeface="Bahnschrift" panose="020B0502040204020203" pitchFamily="34" charset="0"/>
                </a:rPr>
                <a:t>Uygulayıcı Kuruluş</a:t>
              </a:r>
              <a:endParaRPr lang="id-ID" sz="1533" b="1" spc="67" dirty="0">
                <a:solidFill>
                  <a:srgbClr val="192954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F26CCA96-C3AD-483E-B877-CAF2D2C7C430}"/>
              </a:ext>
            </a:extLst>
          </p:cNvPr>
          <p:cNvSpPr txBox="1"/>
          <p:nvPr/>
        </p:nvSpPr>
        <p:spPr>
          <a:xfrm>
            <a:off x="854261" y="1067606"/>
            <a:ext cx="503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>
                <a:solidFill>
                  <a:srgbClr val="041243"/>
                </a:solidFill>
                <a:latin typeface="Bahnschrift" panose="020B0502040204020203" pitchFamily="34" charset="0"/>
              </a:rPr>
              <a:t>Proje Genel Bilgileri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2492" y="229400"/>
            <a:ext cx="140829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Destekleyici ve Zorunlu Belgeler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72247"/>
              </p:ext>
            </p:extLst>
          </p:nvPr>
        </p:nvGraphicFramePr>
        <p:xfrm>
          <a:off x="513806" y="1026883"/>
          <a:ext cx="11207931" cy="4872824"/>
        </p:xfrm>
        <a:graphic>
          <a:graphicData uri="http://schemas.openxmlformats.org/drawingml/2006/table">
            <a:tbl>
              <a:tblPr/>
              <a:tblGrid>
                <a:gridCol w="9718765">
                  <a:extLst>
                    <a:ext uri="{9D8B030D-6E8A-4147-A177-3AD203B41FA5}">
                      <a16:colId xmlns:a16="http://schemas.microsoft.com/office/drawing/2014/main" val="948759909"/>
                    </a:ext>
                  </a:extLst>
                </a:gridCol>
                <a:gridCol w="766355">
                  <a:extLst>
                    <a:ext uri="{9D8B030D-6E8A-4147-A177-3AD203B41FA5}">
                      <a16:colId xmlns:a16="http://schemas.microsoft.com/office/drawing/2014/main" val="3710536225"/>
                    </a:ext>
                  </a:extLst>
                </a:gridCol>
                <a:gridCol w="722811">
                  <a:extLst>
                    <a:ext uri="{9D8B030D-6E8A-4147-A177-3AD203B41FA5}">
                      <a16:colId xmlns:a16="http://schemas.microsoft.com/office/drawing/2014/main" val="4141065622"/>
                    </a:ext>
                  </a:extLst>
                </a:gridCol>
              </a:tblGrid>
              <a:tr h="53010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Kooperatifler </a:t>
                      </a:r>
                      <a:r>
                        <a:rPr lang="tr-T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İçin Destekleyici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Zorunlu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Avantaj Sağlayıcı Belgeler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9759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Kooperatifler için ana sözleşme onaylı örneği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5449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Kooperatifler için ticaret sicil memurluğuna tescilli ise sicil tasdiknamesi, ticaret ve sanayi odası kaydı varsa oda sicil kaydı veya faaliyet belgesi </a:t>
                      </a:r>
                      <a:r>
                        <a:rPr lang="tr-TR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ahnschrift" panose="020B0502040204020203" pitchFamily="34" charset="0"/>
                        </a:rPr>
                        <a:t>(Güncel)</a:t>
                      </a:r>
                      <a:endParaRPr lang="tr-TR" sz="1200" b="0" i="0" u="none" strike="noStrike" dirty="0">
                        <a:solidFill>
                          <a:srgbClr val="FF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694821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Başvuru sahibinin ve varsa proje ortaklarını temsil ve ilzama yetkili kişilerin isimlerinin ve imzalarının noter tasdikli imza sirküleri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468071"/>
                  </a:ext>
                </a:extLst>
              </a:tr>
              <a:tr h="4686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 kapsamında gerçekleştirilecek 100.000,00 TL’nin üzerindeki mal, hizmet satın alımları ile yapım işlerine yönelik genel ve teknik özelliklerin belirtildiği şartname taslakları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597352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 kapsamında gerçekleştirilecek 100.000,00 TL’nin üzerindeki mal, hizmet satın alımları ile yapım işlerine yönelik farklı tedarikçilerden alınmış 3 adet proforma fatura/ fiyat teklif mektubu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8342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Projenin uygulanacağı yapının/işyerinin başvuru sahibinin mülkiyetinde veya işletmesinde olması ya da program ilan tarihinden sonraki en az 2 (iki) yılı kapsayacak kira kontratı/protokol/ tahsis sözleşmesi veya tahsis için başvuru yapıldığına dair kanıtlayıcı belge (Mülkiyet Durumu)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654900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Yapım işi içeren projelere özel belgeler (izin, ruhsat, keşif özeti, ÇED Raporu vb.)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41116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Projenin gerçekleşeceği yere ait en az 5 adet fotoğraf (Dış görünüm, mevcut üretim hattı, idari ofis vs. ait fotoğraflar olmalıdır.)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19258"/>
                  </a:ext>
                </a:extLst>
              </a:tr>
              <a:tr h="3549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Genç ve kadın yönetici/çalışan sayısı beyanı (</a:t>
                      </a:r>
                      <a:r>
                        <a:rPr lang="tr-T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KAYS’tan</a:t>
                      </a:r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 çıktısı alınarak imzalanacak ve kaşelenecek, sonrasında sisteme yüklenecektir.) (ilgili şartları sağlayanlar artı puan alacaktır.)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29162"/>
                  </a:ext>
                </a:extLst>
              </a:tr>
              <a:tr h="2330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Var ise diğer destekleyici belgeler (ulusal ya da uluslararası sertifika, patent, marka, coğrafi işaret, vb.)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7123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A (Başvuru Formu)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3167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B (Bütçe-Excel Formatında B1,B2,B3,B4)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831046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C (Mantıksal Çerçeve)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72878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D Projede Yer Alan Kilit Personelin Özgeçmişi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47498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F Proje Düzeyi Performans Göstergeleri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37791"/>
                  </a:ext>
                </a:extLst>
              </a:tr>
              <a:tr h="1797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Ek G Kadın ve Genç Çalışan Sayısı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</a:p>
                  </a:txBody>
                  <a:tcPr marL="4798" marR="4798" marT="4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07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6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Başvuruların Değerlendirilmesi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518160" y="1783080"/>
            <a:ext cx="11216640" cy="317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Başvuruların 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d</a:t>
            </a:r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eğerlendirme süreçleri, </a:t>
            </a:r>
            <a:r>
              <a:rPr lang="tr-TR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Ön İnceleme ile Teknik ve Mali </a:t>
            </a:r>
            <a:r>
              <a:rPr lang="tr-TR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Değerlendirmeden </a:t>
            </a:r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oluşur.</a:t>
            </a:r>
          </a:p>
          <a:p>
            <a:endParaRPr lang="tr-TR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Ön İnceleme</a:t>
            </a:r>
          </a:p>
          <a:p>
            <a:endParaRPr lang="tr-TR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just"/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Ön İnceleme aşamasında değerlendirme yapılırken </a:t>
            </a:r>
            <a:r>
              <a:rPr lang="tr-TR" sz="2000" b="1" u="sng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uygunluk ve idari</a:t>
            </a:r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kriterlerin tamamı karşılanmalıdır. Bu iki kriter karşılanmadığı durumda projeler ön inceleme aşamasında elenecektir.</a:t>
            </a: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Başvuruların Değerlendirilmesi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26720" y="1264920"/>
            <a:ext cx="11216640" cy="25545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tr-TR" sz="2000" dirty="0" smtClean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tr-TR" sz="20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Teknik ve Mali Değerlendirme</a:t>
            </a:r>
          </a:p>
          <a:p>
            <a:endParaRPr lang="tr-TR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just"/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Başvuranın 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mali ve yönetim kapasitesi, proje </a:t>
            </a:r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konusunun programın 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amaç ve öncelikleri ile </a:t>
            </a:r>
            <a:r>
              <a:rPr lang="tr-TR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ilgililiği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, önerilen metodolojinin kalitesi ve geçerliliği, projenin destek </a:t>
            </a:r>
            <a:r>
              <a:rPr lang="tr-TR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sonrası sürdürülebilirliği 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ile projenin bütçe ve maliyet etkinliği göz önüne alınacaktır.</a:t>
            </a: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146519"/>
              </p:ext>
            </p:extLst>
          </p:nvPr>
        </p:nvGraphicFramePr>
        <p:xfrm>
          <a:off x="2438400" y="4023363"/>
          <a:ext cx="7289075" cy="1935479"/>
        </p:xfrm>
        <a:graphic>
          <a:graphicData uri="http://schemas.openxmlformats.org/drawingml/2006/table">
            <a:tbl>
              <a:tblPr firstRow="1" firstCol="1" bandRow="1"/>
              <a:tblGrid>
                <a:gridCol w="2838994">
                  <a:extLst>
                    <a:ext uri="{9D8B030D-6E8A-4147-A177-3AD203B41FA5}">
                      <a16:colId xmlns:a16="http://schemas.microsoft.com/office/drawing/2014/main" val="2987038042"/>
                    </a:ext>
                  </a:extLst>
                </a:gridCol>
                <a:gridCol w="2020122">
                  <a:extLst>
                    <a:ext uri="{9D8B030D-6E8A-4147-A177-3AD203B41FA5}">
                      <a16:colId xmlns:a16="http://schemas.microsoft.com/office/drawing/2014/main" val="4121667663"/>
                    </a:ext>
                  </a:extLst>
                </a:gridCol>
                <a:gridCol w="2429959">
                  <a:extLst>
                    <a:ext uri="{9D8B030D-6E8A-4147-A177-3AD203B41FA5}">
                      <a16:colId xmlns:a16="http://schemas.microsoft.com/office/drawing/2014/main" val="4095200066"/>
                    </a:ext>
                  </a:extLst>
                </a:gridCol>
              </a:tblGrid>
              <a:tr h="276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Mali ve Teknik Değerlendirme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Puan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Eşik Puan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189032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1. Mali ve </a:t>
                      </a:r>
                      <a:r>
                        <a:rPr lang="tr-TR" sz="1400" dirty="0" err="1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Operasyonel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 Kapasite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6783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tr-TR" sz="1400" dirty="0" err="1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İlgililik</a:t>
                      </a:r>
                      <a:endParaRPr lang="tr-TR" sz="14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69821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3. Yöntem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73946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4. Etki ve Sürdürülebilirlik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23620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5. Bütçe ve Maliyet Etkinliği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138365"/>
                  </a:ext>
                </a:extLst>
              </a:tr>
              <a:tr h="276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TOPLAM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822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5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İlave Puan Tablosu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05" y="1038687"/>
            <a:ext cx="11104105" cy="54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43840" y="1310640"/>
            <a:ext cx="1139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Başvurular Kalkınma Ajansları Yönetim Sistemi (KAYS) üzerinden elektronik ortamda yapılacaktır.</a:t>
            </a:r>
          </a:p>
          <a:p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599923"/>
            <a:ext cx="5867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1306131"/>
            <a:ext cx="8030256" cy="5204206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928444" y="729243"/>
            <a:ext cx="5949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kaysuygulama.sanayi.gov.tr</a:t>
            </a:r>
            <a:endParaRPr lang="tr-TR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70" y="975360"/>
            <a:ext cx="5753100" cy="53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27" y="1058227"/>
            <a:ext cx="43910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066800"/>
            <a:ext cx="5772150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081087"/>
            <a:ext cx="4381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187062"/>
              </p:ext>
            </p:extLst>
          </p:nvPr>
        </p:nvGraphicFramePr>
        <p:xfrm>
          <a:off x="1384663" y="1293221"/>
          <a:ext cx="9481605" cy="4772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9178">
                  <a:extLst>
                    <a:ext uri="{9D8B030D-6E8A-4147-A177-3AD203B41FA5}">
                      <a16:colId xmlns:a16="http://schemas.microsoft.com/office/drawing/2014/main" val="149168990"/>
                    </a:ext>
                  </a:extLst>
                </a:gridCol>
                <a:gridCol w="5992427">
                  <a:extLst>
                    <a:ext uri="{9D8B030D-6E8A-4147-A177-3AD203B41FA5}">
                      <a16:colId xmlns:a16="http://schemas.microsoft.com/office/drawing/2014/main" val="2563270865"/>
                    </a:ext>
                  </a:extLst>
                </a:gridCol>
              </a:tblGrid>
              <a:tr h="775210">
                <a:tc>
                  <a:txBody>
                    <a:bodyPr/>
                    <a:lstStyle/>
                    <a:p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PROGRAM BÜTÇESİ</a:t>
                      </a:r>
                      <a:endParaRPr lang="tr-TR" sz="2000" b="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50.000.000</a:t>
                      </a: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TL</a:t>
                      </a:r>
                      <a:endParaRPr lang="tr-TR" sz="20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982015"/>
                  </a:ext>
                </a:extLst>
              </a:tr>
              <a:tr h="8031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DESTEK MİKTARI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Asgari Tutar: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600.000 TL</a:t>
                      </a:r>
                    </a:p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Azami Tutar: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2.000.000 TL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94281"/>
                  </a:ext>
                </a:extLst>
              </a:tr>
              <a:tr h="8031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DESTEK ORANI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İşletmeler İçin: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Minimum %50 - Maksimum %75</a:t>
                      </a:r>
                    </a:p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Kooperatifler İçin: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Minimum %75 - Maksimum %90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0719"/>
                  </a:ext>
                </a:extLst>
              </a:tr>
              <a:tr h="775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PROJE SÜRESİ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Azami: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12 Ay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78627"/>
                  </a:ext>
                </a:extLst>
              </a:tr>
              <a:tr h="775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BAŞVURU ŞEKLİ VE TARİHİ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KAYS Üzerinden Son Başvuru Tarihi: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16.01.2026 Saat:23.59</a:t>
                      </a:r>
                    </a:p>
                    <a:p>
                      <a:pPr marL="0" algn="l" defTabSz="914400" rtl="0" eaLnBrk="1" latinLnBrk="0" hangingPunct="1"/>
                      <a:endParaRPr lang="tr-TR" sz="2000" b="0" kern="1200" dirty="0" smtClean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tr-TR" sz="2000" b="1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Taahhütname Son Teslim Tarihi: </a:t>
                      </a:r>
                      <a:r>
                        <a:rPr lang="tr-TR" sz="2000" b="0" kern="120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23.01.2016 Saat:17.00</a:t>
                      </a:r>
                      <a:endParaRPr lang="tr-TR" sz="2000" b="0" kern="1200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58678"/>
                  </a:ext>
                </a:extLst>
              </a:tr>
            </a:tbl>
          </a:graphicData>
        </a:graphic>
      </p:graphicFrame>
      <p:sp>
        <p:nvSpPr>
          <p:cNvPr id="3" name="İkizkenar Üçgen 2"/>
          <p:cNvSpPr/>
          <p:nvPr/>
        </p:nvSpPr>
        <p:spPr>
          <a:xfrm>
            <a:off x="811473" y="2932534"/>
            <a:ext cx="403860" cy="594360"/>
          </a:xfrm>
          <a:prstGeom prst="triangle">
            <a:avLst/>
          </a:prstGeom>
          <a:solidFill>
            <a:srgbClr val="FF0000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İkizkenar Üçgen 3"/>
          <p:cNvSpPr/>
          <p:nvPr/>
        </p:nvSpPr>
        <p:spPr>
          <a:xfrm>
            <a:off x="10981506" y="2932535"/>
            <a:ext cx="404949" cy="594360"/>
          </a:xfrm>
          <a:prstGeom prst="triangle">
            <a:avLst/>
          </a:prstGeom>
          <a:solidFill>
            <a:srgbClr val="FF0000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kış Çizelgesi: Bağlayıcı 4"/>
          <p:cNvSpPr/>
          <p:nvPr/>
        </p:nvSpPr>
        <p:spPr>
          <a:xfrm>
            <a:off x="869190" y="3526895"/>
            <a:ext cx="243840" cy="2003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kış Çizelgesi: Bağlayıcı 5"/>
          <p:cNvSpPr/>
          <p:nvPr/>
        </p:nvSpPr>
        <p:spPr>
          <a:xfrm>
            <a:off x="11062060" y="3526895"/>
            <a:ext cx="243840" cy="20039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A73942A-D731-4416-922E-89C10174ABC5}"/>
              </a:ext>
            </a:extLst>
          </p:cNvPr>
          <p:cNvSpPr txBox="1"/>
          <p:nvPr/>
        </p:nvSpPr>
        <p:spPr>
          <a:xfrm>
            <a:off x="2654299" y="259880"/>
            <a:ext cx="842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tr-TR" sz="2000" b="1" dirty="0">
                <a:solidFill>
                  <a:srgbClr val="041243"/>
                </a:solidFill>
                <a:latin typeface="Bahnschrift" panose="020B0502040204020203" pitchFamily="34" charset="0"/>
              </a:rPr>
              <a:t>Sürdürülebilir Kalkınma İçin Yeşil Dönüşüm Destek Programı </a:t>
            </a:r>
          </a:p>
        </p:txBody>
      </p:sp>
    </p:spTree>
    <p:extLst>
      <p:ext uri="{BB962C8B-B14F-4D97-AF65-F5344CB8AC3E}">
        <p14:creationId xmlns:p14="http://schemas.microsoft.com/office/powerpoint/2010/main" val="10552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89560" y="1091676"/>
            <a:ext cx="1156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KAYS Proje Başvuru İşlemleri</a:t>
            </a:r>
            <a:endParaRPr lang="tr-TR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584960" y="1874520"/>
            <a:ext cx="3032760" cy="150876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Kayıt İşlemleri tamamlandıktan sonra </a:t>
            </a:r>
            <a:r>
              <a:rPr lang="tr-T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başvuru işlemleri </a:t>
            </a:r>
            <a:r>
              <a:rPr lang="tr-TR" dirty="0" smtClean="0">
                <a:solidFill>
                  <a:srgbClr val="002060"/>
                </a:solidFill>
              </a:rPr>
              <a:t>bölümünden </a:t>
            </a:r>
            <a:r>
              <a:rPr lang="tr-T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başvuru yap </a:t>
            </a:r>
            <a:r>
              <a:rPr lang="tr-TR" dirty="0" smtClean="0">
                <a:solidFill>
                  <a:srgbClr val="002060"/>
                </a:solidFill>
              </a:rPr>
              <a:t>seçeneğini seçiniz.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231380" y="1874520"/>
            <a:ext cx="3032760" cy="150876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Alternatif Hibe Programını seçiniz.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7231380" y="4236720"/>
            <a:ext cx="3032760" cy="150876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İl seçimini yaparak ‘</a:t>
            </a:r>
            <a:r>
              <a:rPr lang="tr-TR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’Sürdürülebilir Kalkınma İçin Yeşil Dönüşüm Destek Programı</a:t>
            </a:r>
            <a:r>
              <a:rPr lang="tr-TR" dirty="0" smtClean="0">
                <a:solidFill>
                  <a:srgbClr val="002060"/>
                </a:solidFill>
              </a:rPr>
              <a:t>’’</a:t>
            </a:r>
            <a:r>
              <a:rPr lang="tr-TR" dirty="0" err="1" smtClean="0">
                <a:solidFill>
                  <a:srgbClr val="002060"/>
                </a:solidFill>
              </a:rPr>
              <a:t>na</a:t>
            </a:r>
            <a:r>
              <a:rPr lang="tr-TR" dirty="0" smtClean="0">
                <a:solidFill>
                  <a:srgbClr val="002060"/>
                </a:solidFill>
              </a:rPr>
              <a:t> erişim sağlayabileceksiniz.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584960" y="4236720"/>
            <a:ext cx="3032760" cy="150876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Adım adım işlemleri takip ederek sistemin yönlendirmeleri doğrultusunda  başvuru işlemlerinizi tamamlayınız.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10" name="Sağ Ok 9"/>
          <p:cNvSpPr/>
          <p:nvPr/>
        </p:nvSpPr>
        <p:spPr>
          <a:xfrm>
            <a:off x="5124450" y="2377440"/>
            <a:ext cx="1600200" cy="50292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 rot="10800000">
            <a:off x="5124450" y="4739640"/>
            <a:ext cx="1600200" cy="50292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 rot="5400000">
            <a:off x="8374380" y="3558540"/>
            <a:ext cx="746760" cy="50292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3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9080" y="1158240"/>
            <a:ext cx="1181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Başvuru işlemleri tamamlandıktan sonra KAYS üzerinden oluşturulan taahhütnamenin;</a:t>
            </a:r>
          </a:p>
          <a:p>
            <a:endParaRPr lang="tr-TR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Kurumun imza yetkilisi tarafından imzalanması ile resmiyet kazanır.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E-imza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ile imzalanması esastır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E-imza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ile imzalanması son başvuru tarihinden itibaren en 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geç </a:t>
            </a:r>
            <a:r>
              <a:rPr lang="tr-TR" sz="2000" b="1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5 </a:t>
            </a:r>
            <a:r>
              <a:rPr lang="tr-TR" sz="2000" b="1" u="sng" dirty="0">
                <a:solidFill>
                  <a:srgbClr val="002060"/>
                </a:solidFill>
                <a:latin typeface="Bahnschrift" panose="020B0502040204020203" pitchFamily="34" charset="0"/>
              </a:rPr>
              <a:t>iş günü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içerisinde yapılmalıdır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E-imza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ile imzalanamadığı hallerde, 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başvuru sahibinin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imza yetkilisi tarafından taahhütname </a:t>
            </a:r>
            <a:r>
              <a:rPr lang="tr-TR" sz="2000" b="1" u="sng" dirty="0">
                <a:solidFill>
                  <a:srgbClr val="002060"/>
                </a:solidFill>
                <a:latin typeface="Bahnschrift" panose="020B0502040204020203" pitchFamily="34" charset="0"/>
              </a:rPr>
              <a:t>ıslak imzalı ve </a:t>
            </a:r>
            <a:r>
              <a:rPr lang="tr-TR" sz="2000" b="1" u="sng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mühürlü/kaşeli</a:t>
            </a:r>
            <a:r>
              <a:rPr lang="tr-TR" sz="2000" b="1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olarak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elden veya posta yolu ile son başvuru tarihinden itibaren en geç </a:t>
            </a:r>
            <a:r>
              <a:rPr lang="tr-TR" sz="2000" b="1" u="sng" dirty="0">
                <a:solidFill>
                  <a:srgbClr val="002060"/>
                </a:solidFill>
                <a:latin typeface="Bahnschrift" panose="020B0502040204020203" pitchFamily="34" charset="0"/>
              </a:rPr>
              <a:t>5 iş günü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içerisinde Ajansa </a:t>
            </a:r>
            <a:r>
              <a:rPr lang="tr-TR" sz="2000" dirty="0">
                <a:solidFill>
                  <a:srgbClr val="002060"/>
                </a:solidFill>
                <a:latin typeface="Bahnschrift" panose="020B0502040204020203" pitchFamily="34" charset="0"/>
              </a:rPr>
              <a:t>teslim edilmelidir</a:t>
            </a: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Taahhütname Son Teslim Tarihi: 23.01.2016-Saat:17.00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584268" y="32913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Başvuru Nasıl Yapılır ?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1277983" y="1424940"/>
            <a:ext cx="3169920" cy="18897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n w="0"/>
                <a:solidFill>
                  <a:schemeClr val="tx1"/>
                </a:solidFill>
                <a:latin typeface="Bahnschrift" panose="020B0502040204020203" pitchFamily="34" charset="0"/>
              </a:rPr>
              <a:t>Taahhütnamenin e-imza ile imzalanması halinde </a:t>
            </a:r>
          </a:p>
        </p:txBody>
      </p:sp>
      <p:sp>
        <p:nvSpPr>
          <p:cNvPr id="3" name="Sağ Ok 2"/>
          <p:cNvSpPr/>
          <p:nvPr/>
        </p:nvSpPr>
        <p:spPr>
          <a:xfrm>
            <a:off x="5327468" y="2125980"/>
            <a:ext cx="1371600" cy="48768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7578634" y="1424940"/>
            <a:ext cx="3169920" cy="18897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n w="0"/>
                <a:solidFill>
                  <a:schemeClr val="tx1"/>
                </a:solidFill>
                <a:latin typeface="Bahnschrift" panose="020B0502040204020203" pitchFamily="34" charset="0"/>
              </a:rPr>
              <a:t>5 iş günü içerisinde kurumun imza yetkilisi tarafından imzalanır. 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1277983" y="4086597"/>
            <a:ext cx="3169920" cy="18897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n w="0"/>
                <a:solidFill>
                  <a:schemeClr val="tx1"/>
                </a:solidFill>
                <a:latin typeface="Bahnschrift" panose="020B0502040204020203" pitchFamily="34" charset="0"/>
              </a:rPr>
              <a:t>Taahhütnamenin e-imza ile imzalanmadığı durumda</a:t>
            </a:r>
          </a:p>
        </p:txBody>
      </p:sp>
      <p:sp>
        <p:nvSpPr>
          <p:cNvPr id="11" name="Sağ Ok 10"/>
          <p:cNvSpPr/>
          <p:nvPr/>
        </p:nvSpPr>
        <p:spPr>
          <a:xfrm>
            <a:off x="5327468" y="4787637"/>
            <a:ext cx="1371600" cy="48768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7578634" y="4086597"/>
            <a:ext cx="3169920" cy="18897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n w="0"/>
                <a:solidFill>
                  <a:schemeClr val="tx1"/>
                </a:solidFill>
                <a:latin typeface="Bahnschrift" panose="020B0502040204020203" pitchFamily="34" charset="0"/>
              </a:rPr>
              <a:t>5 iş günü içerisinde kurum yetkilisi tarafından ıslak imzalı ve kaşeli mühürlü olarak elden veya posta yoluyla  Ajansın Diyarbakır veya Şanlıurfa şubelerine teslim edilir.</a:t>
            </a:r>
          </a:p>
        </p:txBody>
      </p:sp>
    </p:spTree>
    <p:extLst>
      <p:ext uri="{BB962C8B-B14F-4D97-AF65-F5344CB8AC3E}">
        <p14:creationId xmlns:p14="http://schemas.microsoft.com/office/powerpoint/2010/main" val="32301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/>
          <p:nvPr/>
        </p:nvSpPr>
        <p:spPr bwMode="auto">
          <a:xfrm>
            <a:off x="2618558" y="108862"/>
            <a:ext cx="7423513" cy="73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b="0">
                <a:solidFill>
                  <a:srgbClr val="C00000"/>
                </a:solidFill>
                <a:latin typeface="Roboto"/>
                <a:ea typeface="Roboto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pic>
        <p:nvPicPr>
          <p:cNvPr id="10" name="4 Resim" descr="logoso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47474" y="1482210"/>
            <a:ext cx="1579560" cy="1536512"/>
          </a:xfrm>
          <a:prstGeom prst="rect">
            <a:avLst/>
          </a:prstGeom>
        </p:spPr>
      </p:pic>
      <p:pic>
        <p:nvPicPr>
          <p:cNvPr id="11" name="5 Resim" descr="logotr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02967" y="3158067"/>
            <a:ext cx="2677697" cy="62646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3439551" y="4273914"/>
            <a:ext cx="4804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tr-TR" sz="48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TEŞEKKÜRLER</a:t>
            </a:r>
            <a:endParaRPr lang="tr-TR" sz="48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684416" y="276881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İşletmeler ve Kooperatifler İçin Destek Oranı ve Destek Tutarı Limitleri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322227"/>
              </p:ext>
            </p:extLst>
          </p:nvPr>
        </p:nvGraphicFramePr>
        <p:xfrm>
          <a:off x="990599" y="1599926"/>
          <a:ext cx="10084527" cy="3448868"/>
        </p:xfrm>
        <a:graphic>
          <a:graphicData uri="http://schemas.openxmlformats.org/drawingml/2006/table">
            <a:tbl>
              <a:tblPr firstRow="1" firstCol="1" bandRow="1"/>
              <a:tblGrid>
                <a:gridCol w="2118555">
                  <a:extLst>
                    <a:ext uri="{9D8B030D-6E8A-4147-A177-3AD203B41FA5}">
                      <a16:colId xmlns:a16="http://schemas.microsoft.com/office/drawing/2014/main" val="2192041429"/>
                    </a:ext>
                  </a:extLst>
                </a:gridCol>
                <a:gridCol w="2141235">
                  <a:extLst>
                    <a:ext uri="{9D8B030D-6E8A-4147-A177-3AD203B41FA5}">
                      <a16:colId xmlns:a16="http://schemas.microsoft.com/office/drawing/2014/main" val="2131696863"/>
                    </a:ext>
                  </a:extLst>
                </a:gridCol>
                <a:gridCol w="2141235">
                  <a:extLst>
                    <a:ext uri="{9D8B030D-6E8A-4147-A177-3AD203B41FA5}">
                      <a16:colId xmlns:a16="http://schemas.microsoft.com/office/drawing/2014/main" val="1511939137"/>
                    </a:ext>
                  </a:extLst>
                </a:gridCol>
                <a:gridCol w="1790720">
                  <a:extLst>
                    <a:ext uri="{9D8B030D-6E8A-4147-A177-3AD203B41FA5}">
                      <a16:colId xmlns:a16="http://schemas.microsoft.com/office/drawing/2014/main" val="4084980587"/>
                    </a:ext>
                  </a:extLst>
                </a:gridCol>
                <a:gridCol w="1892782">
                  <a:extLst>
                    <a:ext uri="{9D8B030D-6E8A-4147-A177-3AD203B41FA5}">
                      <a16:colId xmlns:a16="http://schemas.microsoft.com/office/drawing/2014/main" val="2136003153"/>
                    </a:ext>
                  </a:extLst>
                </a:gridCol>
              </a:tblGrid>
              <a:tr h="4926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İŞLETMELER İÇİN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637402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Destek Oranı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Asgari Proje Bütçesi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Asgari Destek Tutarı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Azami Proje Bütçesi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Azami Destek Tutarı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56190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%50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87400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%75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2.666.666,66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2.000.000,00 TL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70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3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A82373F-8076-4AE3-A5A3-32527D589651}"/>
              </a:ext>
            </a:extLst>
          </p:cNvPr>
          <p:cNvSpPr txBox="1"/>
          <p:nvPr/>
        </p:nvSpPr>
        <p:spPr>
          <a:xfrm>
            <a:off x="2690948" y="283413"/>
            <a:ext cx="1111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İşletmeler ve Kooperatifler İçin Destek Oranı ve Destek Tutarı Limitleri</a:t>
            </a:r>
            <a:endParaRPr lang="tr-TR" sz="2000" b="1" dirty="0">
              <a:solidFill>
                <a:srgbClr val="041243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66811"/>
              </p:ext>
            </p:extLst>
          </p:nvPr>
        </p:nvGraphicFramePr>
        <p:xfrm>
          <a:off x="1021079" y="1615166"/>
          <a:ext cx="10084527" cy="3448868"/>
        </p:xfrm>
        <a:graphic>
          <a:graphicData uri="http://schemas.openxmlformats.org/drawingml/2006/table">
            <a:tbl>
              <a:tblPr firstRow="1" firstCol="1" bandRow="1"/>
              <a:tblGrid>
                <a:gridCol w="2118555">
                  <a:extLst>
                    <a:ext uri="{9D8B030D-6E8A-4147-A177-3AD203B41FA5}">
                      <a16:colId xmlns:a16="http://schemas.microsoft.com/office/drawing/2014/main" val="2192041429"/>
                    </a:ext>
                  </a:extLst>
                </a:gridCol>
                <a:gridCol w="2141235">
                  <a:extLst>
                    <a:ext uri="{9D8B030D-6E8A-4147-A177-3AD203B41FA5}">
                      <a16:colId xmlns:a16="http://schemas.microsoft.com/office/drawing/2014/main" val="2131696863"/>
                    </a:ext>
                  </a:extLst>
                </a:gridCol>
                <a:gridCol w="2141235">
                  <a:extLst>
                    <a:ext uri="{9D8B030D-6E8A-4147-A177-3AD203B41FA5}">
                      <a16:colId xmlns:a16="http://schemas.microsoft.com/office/drawing/2014/main" val="1511939137"/>
                    </a:ext>
                  </a:extLst>
                </a:gridCol>
                <a:gridCol w="1790720">
                  <a:extLst>
                    <a:ext uri="{9D8B030D-6E8A-4147-A177-3AD203B41FA5}">
                      <a16:colId xmlns:a16="http://schemas.microsoft.com/office/drawing/2014/main" val="4084980587"/>
                    </a:ext>
                  </a:extLst>
                </a:gridCol>
                <a:gridCol w="1892782">
                  <a:extLst>
                    <a:ext uri="{9D8B030D-6E8A-4147-A177-3AD203B41FA5}">
                      <a16:colId xmlns:a16="http://schemas.microsoft.com/office/drawing/2014/main" val="2136003153"/>
                    </a:ext>
                  </a:extLst>
                </a:gridCol>
              </a:tblGrid>
              <a:tr h="49269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KOOPERATİFLER </a:t>
                      </a:r>
                      <a:r>
                        <a:rPr lang="tr-T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İÇİN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637402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Destek Oranı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Asgari Proje Bütçesi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Asgari Destek Tutarı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Azami Proje Bütçesi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Azami Destek Tutarı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56190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800.000,00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600.000,00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2.666.666,66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2.000.000,00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87400"/>
                  </a:ext>
                </a:extLst>
              </a:tr>
              <a:tr h="98539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666.666,66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600.000,00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2.222.222,22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2.000.000,00 TL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70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4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A73942A-D731-4416-922E-89C10174ABC5}"/>
              </a:ext>
            </a:extLst>
          </p:cNvPr>
          <p:cNvSpPr txBox="1"/>
          <p:nvPr/>
        </p:nvSpPr>
        <p:spPr>
          <a:xfrm>
            <a:off x="2623819" y="276948"/>
            <a:ext cx="856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Program </a:t>
            </a:r>
            <a:r>
              <a:rPr lang="tr-TR" sz="2000" b="1" dirty="0">
                <a:solidFill>
                  <a:srgbClr val="041243"/>
                </a:solidFill>
                <a:latin typeface="Bahnschrift" panose="020B0502040204020203" pitchFamily="34" charset="0"/>
              </a:rPr>
              <a:t>Genel Amacı</a:t>
            </a:r>
          </a:p>
        </p:txBody>
      </p:sp>
      <p:sp>
        <p:nvSpPr>
          <p:cNvPr id="2" name="Dikdörtgen 1"/>
          <p:cNvSpPr/>
          <p:nvPr/>
        </p:nvSpPr>
        <p:spPr>
          <a:xfrm>
            <a:off x="483736" y="1389830"/>
            <a:ext cx="11142617" cy="33440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TRC2 Bölgesi’nde (Diyarbakır-Şanlıurfa) faaliyet gösteren mikro/küçük işletme ve kooperatiflerin yeşil dönüşüme konu faaliyetlerinin Türkiye Sosyal Kapsayıcı Yeşil Geçiş (</a:t>
            </a:r>
            <a:r>
              <a:rPr lang="tr-TR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SoGreen</a:t>
            </a: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) Projesi önceliklerine katkı sağlayacak şekilde desteklenmesi</a:t>
            </a:r>
          </a:p>
        </p:txBody>
      </p:sp>
    </p:spTree>
    <p:extLst>
      <p:ext uri="{BB962C8B-B14F-4D97-AF65-F5344CB8AC3E}">
        <p14:creationId xmlns:p14="http://schemas.microsoft.com/office/powerpoint/2010/main" val="5180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A73942A-D731-4416-922E-89C10174ABC5}"/>
              </a:ext>
            </a:extLst>
          </p:cNvPr>
          <p:cNvSpPr txBox="1"/>
          <p:nvPr/>
        </p:nvSpPr>
        <p:spPr>
          <a:xfrm>
            <a:off x="2654299" y="259880"/>
            <a:ext cx="842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</a:rPr>
              <a:t>Program </a:t>
            </a:r>
            <a:r>
              <a:rPr lang="tr-TR" sz="2000" b="1" dirty="0">
                <a:solidFill>
                  <a:srgbClr val="041243"/>
                </a:solidFill>
                <a:latin typeface="Bahnschrift" panose="020B0502040204020203" pitchFamily="34" charset="0"/>
              </a:rPr>
              <a:t>Özel Amacı</a:t>
            </a:r>
          </a:p>
        </p:txBody>
      </p:sp>
      <p:sp>
        <p:nvSpPr>
          <p:cNvPr id="2" name="Dikdörtgen 1"/>
          <p:cNvSpPr/>
          <p:nvPr/>
        </p:nvSpPr>
        <p:spPr>
          <a:xfrm>
            <a:off x="574766" y="1450790"/>
            <a:ext cx="10990218" cy="39833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TRC2 Bölgesi’nde imalat, bilişim ve tarım teknolojileri alanlarında üretime yönelik faaliyet gösteren mikro ve küçük işletmeler ile kooperatiflerin;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 Kaynak kullanım maliyetlerinin verimlilik arttırıcı yöntemlerle düşürülmesi,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 İklim değişikliği ve afetlerden kaynaklı riskler karşısında uyum kapasiteleri ve dayanıklılıklarının arttırılması,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 İşletmelerde yenilenebilir enerji uygulamalarının yaygınlaştırılması,</a:t>
            </a:r>
          </a:p>
          <a:p>
            <a:pPr marL="342900" indent="-342900">
              <a:buFont typeface="+mj-lt"/>
              <a:buAutoNum type="arabicPeriod"/>
            </a:pPr>
            <a:endParaRPr lang="tr-TR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  <a:latin typeface="Bahnschrift" panose="020B0502040204020203" pitchFamily="34" charset="0"/>
              </a:rPr>
              <a:t> Çevreye duyarlı temiz üretim yapılarak verimliliğin ve rekabet gücünün artırılması suretiyle yeşil dönüşüme katkı sunulması amaçlanmaktadır.</a:t>
            </a:r>
          </a:p>
        </p:txBody>
      </p:sp>
    </p:spTree>
    <p:extLst>
      <p:ext uri="{BB962C8B-B14F-4D97-AF65-F5344CB8AC3E}">
        <p14:creationId xmlns:p14="http://schemas.microsoft.com/office/powerpoint/2010/main" val="41798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A73942A-D731-4416-922E-89C10174ABC5}"/>
              </a:ext>
            </a:extLst>
          </p:cNvPr>
          <p:cNvSpPr txBox="1"/>
          <p:nvPr/>
        </p:nvSpPr>
        <p:spPr>
          <a:xfrm>
            <a:off x="2730499" y="229400"/>
            <a:ext cx="503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Program </a:t>
            </a:r>
            <a:r>
              <a:rPr lang="tr-TR" sz="2000" b="1" dirty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Öncelikleri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CF4A28B-5542-4DCB-85DE-2F2BFE795461}"/>
              </a:ext>
            </a:extLst>
          </p:cNvPr>
          <p:cNvSpPr txBox="1"/>
          <p:nvPr/>
        </p:nvSpPr>
        <p:spPr>
          <a:xfrm>
            <a:off x="714103" y="1435880"/>
            <a:ext cx="973986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800" b="1" dirty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AB Yeşil </a:t>
            </a:r>
            <a:r>
              <a:rPr lang="tr-TR" sz="2800" b="1" dirty="0" smtClean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Taksonomi Tüzüğünün 6 Çevresel Hedeflerinden en az biri </a:t>
            </a:r>
            <a:r>
              <a:rPr lang="tr-TR" sz="2800" b="1" dirty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ile uyumlu projelere destek </a:t>
            </a:r>
            <a:r>
              <a:rPr lang="tr-TR" sz="2800" b="1" dirty="0" smtClean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verilecektir.</a:t>
            </a:r>
            <a:endParaRPr lang="tr-TR" sz="2800" b="1" dirty="0">
              <a:solidFill>
                <a:srgbClr val="041243"/>
              </a:solidFill>
              <a:latin typeface="Bahnschrift" panose="020B0502040204020203" pitchFamily="34" charset="0"/>
              <a:sym typeface="Kollektif Bold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720296" y="2492045"/>
            <a:ext cx="11586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sz="2400" dirty="0" smtClean="0">
                <a:latin typeface="Bahnschrift" panose="020B0502040204020203" pitchFamily="34" charset="0"/>
              </a:rPr>
              <a:t>İklim değişikliğinin azaltılması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400" dirty="0" smtClean="0">
                <a:latin typeface="Bahnschrift" panose="020B0502040204020203" pitchFamily="34" charset="0"/>
              </a:rPr>
              <a:t>İklim değişikliğine uyum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400" dirty="0">
                <a:latin typeface="Bahnschrift" panose="020B0502040204020203" pitchFamily="34" charset="0"/>
              </a:rPr>
              <a:t>Su ve deniz kaynaklarının korunması ve </a:t>
            </a:r>
            <a:r>
              <a:rPr lang="tr-TR" sz="2400" dirty="0" smtClean="0">
                <a:latin typeface="Bahnschrift" panose="020B0502040204020203" pitchFamily="34" charset="0"/>
              </a:rPr>
              <a:t>sürdürülebilir kullanımı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400" dirty="0" smtClean="0">
                <a:latin typeface="Bahnschrift" panose="020B0502040204020203" pitchFamily="34" charset="0"/>
              </a:rPr>
              <a:t>Döngüsel </a:t>
            </a:r>
            <a:r>
              <a:rPr lang="tr-TR" sz="2400" dirty="0">
                <a:latin typeface="Bahnschrift" panose="020B0502040204020203" pitchFamily="34" charset="0"/>
              </a:rPr>
              <a:t>ekonomiye </a:t>
            </a:r>
            <a:r>
              <a:rPr lang="tr-TR" sz="2400" dirty="0" smtClean="0">
                <a:latin typeface="Bahnschrift" panose="020B0502040204020203" pitchFamily="34" charset="0"/>
              </a:rPr>
              <a:t>geçiş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400" dirty="0">
                <a:latin typeface="Bahnschrift" panose="020B0502040204020203" pitchFamily="34" charset="0"/>
              </a:rPr>
              <a:t>Kirliliğin </a:t>
            </a:r>
            <a:r>
              <a:rPr lang="tr-TR" sz="2400" dirty="0" smtClean="0">
                <a:latin typeface="Bahnschrift" panose="020B0502040204020203" pitchFamily="34" charset="0"/>
              </a:rPr>
              <a:t>önlenmesi </a:t>
            </a:r>
            <a:r>
              <a:rPr lang="tr-TR" sz="2400" dirty="0">
                <a:latin typeface="Bahnschrift" panose="020B0502040204020203" pitchFamily="34" charset="0"/>
              </a:rPr>
              <a:t>ve </a:t>
            </a:r>
            <a:r>
              <a:rPr lang="tr-TR" sz="2400" dirty="0" smtClean="0">
                <a:latin typeface="Bahnschrift" panose="020B0502040204020203" pitchFamily="34" charset="0"/>
              </a:rPr>
              <a:t>kontrolü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400" dirty="0" err="1" smtClean="0">
                <a:latin typeface="Bahnschrift" panose="020B0502040204020203" pitchFamily="34" charset="0"/>
              </a:rPr>
              <a:t>Biyoçeşitliliğin</a:t>
            </a:r>
            <a:r>
              <a:rPr lang="tr-TR" sz="2400" dirty="0" smtClean="0">
                <a:latin typeface="Bahnschrift" panose="020B0502040204020203" pitchFamily="34" charset="0"/>
              </a:rPr>
              <a:t> </a:t>
            </a:r>
            <a:r>
              <a:rPr lang="tr-TR" sz="2400" dirty="0">
                <a:latin typeface="Bahnschrift" panose="020B0502040204020203" pitchFamily="34" charset="0"/>
              </a:rPr>
              <a:t>ve ekosistemlerin korunması ve restore edilmesi</a:t>
            </a:r>
          </a:p>
        </p:txBody>
      </p:sp>
    </p:spTree>
    <p:extLst>
      <p:ext uri="{BB962C8B-B14F-4D97-AF65-F5344CB8AC3E}">
        <p14:creationId xmlns:p14="http://schemas.microsoft.com/office/powerpoint/2010/main" val="33044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A73942A-D731-4416-922E-89C10174ABC5}"/>
              </a:ext>
            </a:extLst>
          </p:cNvPr>
          <p:cNvSpPr txBox="1"/>
          <p:nvPr/>
        </p:nvSpPr>
        <p:spPr>
          <a:xfrm>
            <a:off x="2730499" y="229400"/>
            <a:ext cx="503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spcBef>
                <a:spcPts val="600"/>
              </a:spcBef>
              <a:spcAft>
                <a:spcPts val="600"/>
              </a:spcAft>
              <a:defRPr/>
            </a:pPr>
            <a:r>
              <a:rPr lang="tr-TR" sz="2000" b="1" dirty="0" smtClean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Program </a:t>
            </a:r>
            <a:r>
              <a:rPr lang="tr-TR" sz="2000" b="1" dirty="0">
                <a:solidFill>
                  <a:srgbClr val="041243"/>
                </a:solidFill>
                <a:latin typeface="Bahnschrift" panose="020B0502040204020203" pitchFamily="34" charset="0"/>
                <a:sym typeface="Kollektif Bold"/>
              </a:rPr>
              <a:t>Öncelikleri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579120" y="1600200"/>
            <a:ext cx="10957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tr-TR" dirty="0" smtClean="0">
                <a:latin typeface="Bahnschrift" panose="020B0502040204020203" pitchFamily="34" charset="0"/>
              </a:rPr>
              <a:t>İşletmenin kadınlar veya gençler tarafından sahip olunması veya yönetilmesi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tr-TR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tr-TR" dirty="0">
                <a:latin typeface="Bahnschrift" panose="020B0502040204020203" pitchFamily="34" charset="0"/>
              </a:rPr>
              <a:t>Kooperatiflerde kadınların/ gençlerin yönetimde yer alması veya temsili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tr-TR" dirty="0">
              <a:latin typeface="Bahnschrift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tr-TR" dirty="0">
                <a:latin typeface="Bahnschrift" panose="020B0502040204020203" pitchFamily="34" charset="0"/>
              </a:rPr>
              <a:t>Bölge Planında yeşil geçiş süreci için daha kırılgan olarak belirlenen dezavantajlı ilçelerden gelen teklifler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tr-TR" dirty="0">
              <a:latin typeface="Bahnschrift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tr-TR" dirty="0">
                <a:latin typeface="Bahnschrift" panose="020B0502040204020203" pitchFamily="34" charset="0"/>
              </a:rPr>
              <a:t>Yeni işler yaratma potansiyeli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tr-TR" dirty="0">
              <a:latin typeface="Bahnschrift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tr-TR" dirty="0">
                <a:latin typeface="Bahnschrift" panose="020B0502040204020203" pitchFamily="34" charset="0"/>
              </a:rPr>
              <a:t>Daha iyi işler yaratma </a:t>
            </a:r>
            <a:r>
              <a:rPr lang="tr-TR" dirty="0" smtClean="0">
                <a:latin typeface="Bahnschrift" panose="020B0502040204020203" pitchFamily="34" charset="0"/>
              </a:rPr>
              <a:t>potansiyeli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52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57098</TotalTime>
  <Words>2027</Words>
  <Application>Microsoft Office PowerPoint</Application>
  <DocSecurity>0</DocSecurity>
  <PresentationFormat>Geniş ekran</PresentationFormat>
  <Paragraphs>364</Paragraphs>
  <Slides>33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33</vt:i4>
      </vt:variant>
    </vt:vector>
  </HeadingPairs>
  <TitlesOfParts>
    <vt:vector size="51" baseType="lpstr">
      <vt:lpstr>Aileron</vt:lpstr>
      <vt:lpstr>Arial</vt:lpstr>
      <vt:lpstr>Arial Black</vt:lpstr>
      <vt:lpstr>Bahnschrift</vt:lpstr>
      <vt:lpstr>Bahnschrift SemiBold</vt:lpstr>
      <vt:lpstr>Calibri</vt:lpstr>
      <vt:lpstr>Calibri Light</vt:lpstr>
      <vt:lpstr>Centra No2 Medium</vt:lpstr>
      <vt:lpstr>Cordia New</vt:lpstr>
      <vt:lpstr>Courier New</vt:lpstr>
      <vt:lpstr>Kollektif Bold</vt:lpstr>
      <vt:lpstr>Lato Light</vt:lpstr>
      <vt:lpstr>Roboto</vt:lpstr>
      <vt:lpstr>Times New Roman</vt:lpstr>
      <vt:lpstr>Wingdings</vt:lpstr>
      <vt:lpstr>1_Özel Tasarım</vt:lpstr>
      <vt:lpstr>Özel Tasarım</vt:lpstr>
      <vt:lpstr>1_Office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Muhammet Çağrı ULU</dc:creator>
  <cp:keywords/>
  <dc:description/>
  <cp:lastModifiedBy>Seeco</cp:lastModifiedBy>
  <cp:revision>1586</cp:revision>
  <dcterms:created xsi:type="dcterms:W3CDTF">2019-08-22T12:44:38Z</dcterms:created>
  <dcterms:modified xsi:type="dcterms:W3CDTF">2025-12-02T12:50:30Z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0x010100C9EE3FD9FDD7D84BAFD3EE9218DA3C3F</vt:lpwstr>
  </property>
  <property fmtid="{D5CDD505-2E9C-101B-9397-08002B2CF9AE}" pid="3" name="MediaServiceImageTags">
    <vt:lpwstr/>
  </property>
</Properties>
</file>